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6" r:id="rId2"/>
    <p:sldId id="396" r:id="rId3"/>
    <p:sldId id="395" r:id="rId4"/>
    <p:sldId id="397" r:id="rId5"/>
    <p:sldId id="398" r:id="rId6"/>
    <p:sldId id="355" r:id="rId7"/>
    <p:sldId id="392" r:id="rId8"/>
    <p:sldId id="393" r:id="rId9"/>
    <p:sldId id="368" r:id="rId10"/>
  </p:sldIdLst>
  <p:sldSz cx="9144000" cy="6858000" type="screen4x3"/>
  <p:notesSz cx="6797675" cy="99266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BFFBA-65D7-4CF7-B960-5EB877C59DF6}" type="datetimeFigureOut">
              <a:rPr lang="hu-HU" smtClean="0"/>
              <a:t>2018.04.25.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EEDD2-FB1A-4E57-8D11-BC4AD759B9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180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FFD3F-0570-4D25-A945-C52A6BD59985}" type="datetimeFigureOut">
              <a:rPr lang="hu-HU" smtClean="0"/>
              <a:t>2018.04.25.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4755B-4A25-4075-BB5D-475D473B13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58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773E-B051-4EF0-9388-FE22D6C53366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E726-EE8D-4CED-969E-893815D31F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D224-5C1A-4490-BBD3-9303E6B2F902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083A-5AE1-41C0-AF89-95B265B28F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86D-81FA-480C-9F23-85A3D4C0D2A6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A0D33-E07F-408A-87D2-EC2BBF8108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5D289-06C4-4F2B-AC49-9AE1D33E2485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2423F-9487-482C-92EE-4D283B9CEF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9B46-D40A-4051-AED4-EBE69E704E98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3978E-0AA5-4B5D-89B8-A4B3314FA5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701AF-FF18-41B0-A84E-5C4F89189D99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F16D8-8223-4F80-A609-4BE9946FC2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3D7D-8A5A-46E5-8F5F-8EF04CD25381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65067-FEE8-4B10-A870-691ED14714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C90E9-EA4E-4637-911A-42F4CF5A6E48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E132-EFC5-4656-BA6C-4559AC8A5E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2A5BF-FBF1-43C6-8C22-DF4E064FF75F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A076-1577-4B84-89DB-C083A03518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DB10-90B8-43B0-9D8C-444735752AD3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428C1-CEFE-434D-A715-263157DD83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7763-CCE9-4998-82EA-D3C64EA0EF4D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5CD35-AC39-4BB5-A8BC-BB6A86D151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D22E-9E03-488A-9889-CC2B6970FC6A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0E3AD-BE19-441E-907D-32052AD813A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E533E-C045-42AC-995D-E5CA098F0036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98922-855D-4BA6-AD30-79B0357B79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D27EBE-D0F0-49DF-ADE6-B64D51FFB957}" type="datetimeFigureOut">
              <a:rPr lang="hu-HU"/>
              <a:pPr>
                <a:defRPr/>
              </a:pPr>
              <a:t>2018.04.25.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4B321F-3A55-4694-BCF6-A25FAA7AB0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14096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hu-HU" sz="4000" b="1" i="1" dirty="0" smtClean="0">
                <a:solidFill>
                  <a:srgbClr val="000099"/>
                </a:solidFill>
              </a:rPr>
              <a:t/>
            </a:r>
            <a:br>
              <a:rPr lang="hu-HU" sz="4000" b="1" i="1" dirty="0" smtClean="0">
                <a:solidFill>
                  <a:srgbClr val="000099"/>
                </a:solidFill>
              </a:rPr>
            </a:br>
            <a:r>
              <a:rPr lang="hu-HU" sz="4000" b="1" i="1" dirty="0" smtClean="0">
                <a:solidFill>
                  <a:srgbClr val="000099"/>
                </a:solidFill>
              </a:rPr>
              <a:t> „Minőségi Magyar Hal” </a:t>
            </a:r>
            <a:r>
              <a:rPr lang="hu-HU" sz="4000" i="1" dirty="0" smtClean="0">
                <a:solidFill>
                  <a:srgbClr val="000099"/>
                </a:solidFill>
              </a:rPr>
              <a:t>tanúsító védjegy és a</a:t>
            </a:r>
            <a:r>
              <a:rPr lang="hu-HU" sz="4000" b="1" i="1" dirty="0" smtClean="0">
                <a:solidFill>
                  <a:srgbClr val="000099"/>
                </a:solidFill>
              </a:rPr>
              <a:t> „Balatoni hal” </a:t>
            </a:r>
            <a:r>
              <a:rPr lang="hu-HU" sz="4000" i="1" dirty="0" smtClean="0">
                <a:solidFill>
                  <a:srgbClr val="000099"/>
                </a:solidFill>
              </a:rPr>
              <a:t>oltalom alatt álló földrajzi jelzés	</a:t>
            </a:r>
            <a:br>
              <a:rPr lang="hu-HU" sz="4000" i="1" dirty="0" smtClean="0">
                <a:solidFill>
                  <a:srgbClr val="000099"/>
                </a:solidFill>
              </a:rPr>
            </a:br>
            <a:r>
              <a:rPr lang="hu-HU" sz="4000" b="1" i="1" dirty="0" smtClean="0">
                <a:solidFill>
                  <a:srgbClr val="000099"/>
                </a:solidFill>
              </a:rPr>
              <a:t>                                          </a:t>
            </a:r>
            <a:endParaRPr lang="hu-HU" sz="4000" i="1" dirty="0">
              <a:solidFill>
                <a:srgbClr val="000099"/>
              </a:solidFill>
            </a:endParaRPr>
          </a:p>
        </p:txBody>
      </p:sp>
      <p:sp>
        <p:nvSpPr>
          <p:cNvPr id="2051" name="Alcím 2"/>
          <p:cNvSpPr>
            <a:spLocks noGrp="1"/>
          </p:cNvSpPr>
          <p:nvPr>
            <p:ph type="subTitle" idx="1"/>
          </p:nvPr>
        </p:nvSpPr>
        <p:spPr>
          <a:xfrm>
            <a:off x="323850" y="6021288"/>
            <a:ext cx="8496300" cy="576362"/>
          </a:xfrm>
        </p:spPr>
        <p:txBody>
          <a:bodyPr/>
          <a:lstStyle/>
          <a:p>
            <a:pPr eaLnBrk="1" hangingPunct="1"/>
            <a:r>
              <a:rPr lang="hu-HU" sz="2800" b="1" smtClean="0">
                <a:solidFill>
                  <a:schemeClr val="tx1"/>
                </a:solidFill>
              </a:rPr>
              <a:t>					</a:t>
            </a:r>
            <a:endParaRPr lang="hu-HU" sz="28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/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Megoldási alternatívák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/>
          <a:lstStyle/>
          <a:p>
            <a:pPr>
              <a:buFontTx/>
              <a:buChar char="-"/>
            </a:pPr>
            <a:r>
              <a:rPr lang="hu-HU" sz="2000" b="1" dirty="0"/>
              <a:t>Tájegységi jelző szabad használata</a:t>
            </a:r>
          </a:p>
          <a:p>
            <a:pPr lvl="1">
              <a:buFontTx/>
              <a:buChar char="-"/>
            </a:pPr>
            <a:r>
              <a:rPr lang="hu-HU" sz="1600" dirty="0"/>
              <a:t>dunai vagy körös-tiszai halászlé, bajai halászlé (a hal származási helyétől független jelző</a:t>
            </a:r>
            <a:r>
              <a:rPr lang="hu-HU" sz="1800" dirty="0"/>
              <a:t>)</a:t>
            </a:r>
          </a:p>
          <a:p>
            <a:pPr>
              <a:buFontTx/>
              <a:buChar char="-"/>
            </a:pPr>
            <a:r>
              <a:rPr lang="hu-HU" sz="2000" b="1" dirty="0"/>
              <a:t>Falusi vendégasztal-szolgáltatás</a:t>
            </a:r>
          </a:p>
          <a:p>
            <a:pPr lvl="1">
              <a:buFontTx/>
              <a:buChar char="-"/>
            </a:pPr>
            <a:r>
              <a:rPr lang="hu-HU" sz="1600" dirty="0"/>
              <a:t>nem minősül kereskedelmi forgalomba hozatalnak a falusi vendégasztal-szolgáltatást nyújtó vállalkozó által jogszerűen kifogott hal étkezési szolgáltatásként történő értékesítése </a:t>
            </a:r>
          </a:p>
          <a:p>
            <a:pPr>
              <a:buFontTx/>
              <a:buChar char="-"/>
            </a:pPr>
            <a:r>
              <a:rPr lang="hu-HU" sz="2000" b="1" dirty="0"/>
              <a:t>Ketreces, intenzív haltermelési technológia alkalmazása</a:t>
            </a:r>
          </a:p>
          <a:p>
            <a:pPr lvl="1">
              <a:buFontTx/>
              <a:buChar char="-"/>
            </a:pPr>
            <a:r>
              <a:rPr lang="hu-HU" sz="1600" dirty="0"/>
              <a:t>környezetvédelmi aggályok</a:t>
            </a:r>
          </a:p>
          <a:p>
            <a:pPr>
              <a:buFontTx/>
              <a:buChar char="-"/>
            </a:pPr>
            <a:r>
              <a:rPr lang="hu-HU" sz="2000" b="1" dirty="0"/>
              <a:t>Tógazdasági haltermelési szerkezet </a:t>
            </a:r>
            <a:r>
              <a:rPr lang="hu-HU" sz="2000" b="1" dirty="0" smtClean="0"/>
              <a:t>átalakítása </a:t>
            </a:r>
          </a:p>
          <a:p>
            <a:pPr lvl="1">
              <a:buFontTx/>
              <a:buChar char="-"/>
            </a:pPr>
            <a:r>
              <a:rPr lang="hu-HU" sz="1600" dirty="0" smtClean="0"/>
              <a:t>Minőségi Magyar Hal tanúsító védjegy</a:t>
            </a:r>
            <a:endParaRPr lang="hu-HU" sz="1600" dirty="0"/>
          </a:p>
          <a:p>
            <a:pPr>
              <a:buFontTx/>
              <a:buChar char="-"/>
            </a:pPr>
            <a:r>
              <a:rPr lang="hu-HU" sz="2000" b="1" dirty="0"/>
              <a:t>Balaton vízrendszeréből származó </a:t>
            </a:r>
            <a:r>
              <a:rPr lang="hu-HU" sz="2000" b="1" dirty="0" smtClean="0"/>
              <a:t>„Balatoni hal”, mint oltalom alatt álló földrajzi jelzés (OFJ)</a:t>
            </a:r>
            <a:endParaRPr lang="hu-HU" sz="2000" b="1" dirty="0"/>
          </a:p>
          <a:p>
            <a:pPr lvl="1">
              <a:buFontTx/>
              <a:buChar char="-"/>
            </a:pPr>
            <a:r>
              <a:rPr lang="hu-HU" sz="1600" dirty="0"/>
              <a:t>a Balaton egykori kiöntésterületén létesült tavak egy részének bevonása az ún. </a:t>
            </a:r>
            <a:r>
              <a:rPr lang="hu-HU" sz="1600" dirty="0" err="1"/>
              <a:t>ökohal</a:t>
            </a:r>
            <a:r>
              <a:rPr lang="hu-HU" sz="1600" dirty="0"/>
              <a:t> </a:t>
            </a:r>
            <a:r>
              <a:rPr lang="hu-HU" sz="1600" dirty="0" smtClean="0"/>
              <a:t>termelésébe</a:t>
            </a:r>
            <a:endParaRPr lang="hu-HU" sz="1600" dirty="0"/>
          </a:p>
          <a:p>
            <a:pPr lvl="1">
              <a:buFontTx/>
              <a:buChar char="-"/>
            </a:pPr>
            <a:r>
              <a:rPr lang="hu-HU" sz="1600" dirty="0" smtClean="0"/>
              <a:t>magas éttermi </a:t>
            </a:r>
            <a:r>
              <a:rPr lang="hu-HU" sz="1600" dirty="0"/>
              <a:t>igényeknek való </a:t>
            </a:r>
            <a:r>
              <a:rPr lang="hu-HU" sz="1600" dirty="0" err="1"/>
              <a:t>akvakultúrás</a:t>
            </a:r>
            <a:r>
              <a:rPr lang="hu-HU" sz="1600" dirty="0"/>
              <a:t> megfelelés (</a:t>
            </a:r>
            <a:r>
              <a:rPr lang="hu-HU" sz="1600" dirty="0" smtClean="0"/>
              <a:t>minőségi halhús)</a:t>
            </a:r>
            <a:endParaRPr lang="hu-HU" sz="1600" dirty="0"/>
          </a:p>
          <a:p>
            <a:endParaRPr lang="hu-HU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64" y="5779006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1. lépés: Minőségi Magyar Hal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endParaRPr lang="hu-HU" sz="1600" dirty="0" smtClean="0"/>
          </a:p>
          <a:p>
            <a:r>
              <a:rPr lang="hu-HU" sz="1600" dirty="0" smtClean="0"/>
              <a:t>erre valamennyi hazai édesvízi </a:t>
            </a:r>
            <a:r>
              <a:rPr lang="hu-HU" sz="1600" dirty="0" err="1" smtClean="0"/>
              <a:t>akvakultúrában</a:t>
            </a:r>
            <a:r>
              <a:rPr lang="hu-HU" sz="1600" dirty="0" smtClean="0"/>
              <a:t> előállított hal pályázhat</a:t>
            </a:r>
          </a:p>
          <a:p>
            <a:r>
              <a:rPr lang="hu-HU" sz="1600" dirty="0" smtClean="0"/>
              <a:t>szigorú nyomon követhetőség, tartási- és takarmányozási technológia betartása, extenzív termelés</a:t>
            </a:r>
          </a:p>
          <a:p>
            <a:endParaRPr lang="hu-HU" sz="1600" dirty="0" smtClean="0"/>
          </a:p>
          <a:p>
            <a:pPr marL="0" indent="0">
              <a:buNone/>
            </a:pPr>
            <a:r>
              <a:rPr lang="hu-HU" sz="1600" b="1" dirty="0"/>
              <a:t>Minőségi Magyar Hal tanúsító </a:t>
            </a:r>
            <a:r>
              <a:rPr lang="hu-HU" sz="1600" b="1" dirty="0" smtClean="0"/>
              <a:t>védjegy - minősítési kritériumok</a:t>
            </a:r>
          </a:p>
          <a:p>
            <a:pPr marL="0" indent="0">
              <a:buNone/>
            </a:pPr>
            <a:endParaRPr lang="hu-HU" sz="1600" dirty="0"/>
          </a:p>
          <a:p>
            <a:pPr lvl="0"/>
            <a:r>
              <a:rPr lang="hu-HU" sz="1600" i="1" dirty="0" smtClean="0"/>
              <a:t>Előzetes </a:t>
            </a:r>
            <a:r>
              <a:rPr lang="hu-HU" sz="1600" i="1" dirty="0"/>
              <a:t>értékelés (jogosultsági kritériumok)</a:t>
            </a:r>
          </a:p>
          <a:p>
            <a:pPr lvl="1"/>
            <a:r>
              <a:rPr lang="hu-HU" sz="1200" dirty="0"/>
              <a:t>Haltermelő vállalkozás</a:t>
            </a:r>
          </a:p>
          <a:p>
            <a:pPr lvl="1"/>
            <a:r>
              <a:rPr lang="hu-HU" sz="1200" dirty="0"/>
              <a:t>Halfeldolgozó vállalkozás</a:t>
            </a:r>
          </a:p>
          <a:p>
            <a:pPr lvl="1"/>
            <a:r>
              <a:rPr lang="hu-HU" sz="1200" dirty="0"/>
              <a:t>Kereskedelmi vállalkozás</a:t>
            </a:r>
          </a:p>
          <a:p>
            <a:pPr lvl="1"/>
            <a:r>
              <a:rPr lang="hu-HU" sz="1200" dirty="0" err="1"/>
              <a:t>Vendéglátóipari</a:t>
            </a:r>
            <a:r>
              <a:rPr lang="hu-HU" sz="1200" dirty="0"/>
              <a:t> </a:t>
            </a:r>
            <a:r>
              <a:rPr lang="hu-HU" sz="1200" dirty="0" smtClean="0"/>
              <a:t>vállalkozás</a:t>
            </a:r>
          </a:p>
          <a:p>
            <a:pPr lvl="1"/>
            <a:endParaRPr lang="hu-HU" sz="1200" dirty="0"/>
          </a:p>
          <a:p>
            <a:pPr lvl="0"/>
            <a:r>
              <a:rPr lang="hu-HU" sz="1600" i="1" dirty="0"/>
              <a:t>Helyszíni audit (pályázó értékelése)</a:t>
            </a:r>
          </a:p>
          <a:p>
            <a:pPr lvl="1"/>
            <a:r>
              <a:rPr lang="hu-HU" sz="1200" dirty="0"/>
              <a:t>Haltermelő vállalkozás</a:t>
            </a:r>
          </a:p>
          <a:p>
            <a:pPr lvl="1"/>
            <a:r>
              <a:rPr lang="hu-HU" sz="1200" dirty="0"/>
              <a:t>Halfeldolgozó vállalkozás</a:t>
            </a:r>
          </a:p>
          <a:p>
            <a:pPr lvl="1"/>
            <a:r>
              <a:rPr lang="hu-HU" sz="1200" dirty="0"/>
              <a:t>Kereskedelmi vállalkozás</a:t>
            </a:r>
          </a:p>
          <a:p>
            <a:pPr lvl="1"/>
            <a:r>
              <a:rPr lang="hu-HU" sz="1200" dirty="0" err="1"/>
              <a:t>Vendéglátóipari</a:t>
            </a:r>
            <a:r>
              <a:rPr lang="hu-HU" sz="1200" dirty="0"/>
              <a:t> vállalkozás</a:t>
            </a:r>
          </a:p>
          <a:p>
            <a:pPr lvl="0"/>
            <a:r>
              <a:rPr lang="hu-HU" sz="1600" i="1" dirty="0"/>
              <a:t>Laboratóriumi és érzékszervi vizsgálat (termék értékelése</a:t>
            </a:r>
            <a:r>
              <a:rPr lang="hu-HU" sz="1600" i="1" dirty="0" smtClean="0"/>
              <a:t>)</a:t>
            </a:r>
            <a:endParaRPr lang="hu-HU" sz="1600" i="1" dirty="0"/>
          </a:p>
          <a:p>
            <a:pPr lvl="0"/>
            <a:r>
              <a:rPr lang="hu-HU" sz="1600" i="1" dirty="0" smtClean="0"/>
              <a:t>Küllemi- </a:t>
            </a:r>
            <a:r>
              <a:rPr lang="hu-HU" sz="1600" i="1" dirty="0"/>
              <a:t>és frissességvizsgálat</a:t>
            </a:r>
          </a:p>
          <a:p>
            <a:pPr marL="0" indent="0">
              <a:buNone/>
            </a:pPr>
            <a:r>
              <a:rPr lang="hu-HU" sz="1600" dirty="0"/>
              <a:t> </a:t>
            </a:r>
          </a:p>
          <a:p>
            <a:endParaRPr lang="hu-HU" sz="1600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2. lépés: „Balatoni hal” oltalom alatt álló földrajzi jelzés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endParaRPr lang="hu-HU" sz="1600" dirty="0" smtClean="0"/>
          </a:p>
          <a:p>
            <a:pPr marL="0" indent="0">
              <a:buNone/>
            </a:pPr>
            <a:endParaRPr lang="hu-HU" sz="20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hu-HU" sz="2000" b="1" dirty="0" smtClean="0">
                <a:solidFill>
                  <a:srgbClr val="002060"/>
                </a:solidFill>
              </a:rPr>
              <a:t>A </a:t>
            </a:r>
            <a:r>
              <a:rPr lang="hu-HU" sz="2000" b="1" dirty="0">
                <a:solidFill>
                  <a:srgbClr val="002060"/>
                </a:solidFill>
              </a:rPr>
              <a:t>TERMÉK LEÍRÁSA</a:t>
            </a:r>
            <a:r>
              <a:rPr lang="hu-HU" sz="2000" dirty="0">
                <a:solidFill>
                  <a:srgbClr val="002060"/>
                </a:solidFill>
              </a:rPr>
              <a:t> 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2000" dirty="0">
              <a:solidFill>
                <a:srgbClr val="002060"/>
              </a:solidFill>
            </a:endParaRPr>
          </a:p>
          <a:p>
            <a:r>
              <a:rPr lang="hu-HU" sz="1800" dirty="0"/>
              <a:t>A „Balatoni hal” Balatonban élő vagy a Balaton vízgyűjtőterületén szaporított és nevelt, élő, </a:t>
            </a:r>
            <a:r>
              <a:rPr lang="hu-HU" sz="1800" dirty="0" smtClean="0"/>
              <a:t>friss feldolgozott, hűtött </a:t>
            </a:r>
            <a:r>
              <a:rPr lang="hu-HU" sz="1800" dirty="0"/>
              <a:t>vagy </a:t>
            </a:r>
            <a:r>
              <a:rPr lang="hu-HU" sz="1800" dirty="0" smtClean="0"/>
              <a:t>fagyasztott, illetve tovább feldolgozott </a:t>
            </a:r>
            <a:r>
              <a:rPr lang="hu-HU" sz="1800" dirty="0"/>
              <a:t>formában kereskedelmi forgalomba kerülő </a:t>
            </a:r>
            <a:r>
              <a:rPr lang="hu-HU" sz="1800" b="1" dirty="0" smtClean="0"/>
              <a:t>„Balatoni </a:t>
            </a:r>
            <a:r>
              <a:rPr lang="hu-HU" sz="1800" b="1" dirty="0"/>
              <a:t>hal” </a:t>
            </a:r>
            <a:r>
              <a:rPr lang="hu-HU" sz="1800" b="1" dirty="0" smtClean="0"/>
              <a:t>fogassüllő</a:t>
            </a:r>
            <a:r>
              <a:rPr lang="hu-HU" sz="1800" dirty="0" smtClean="0"/>
              <a:t> </a:t>
            </a:r>
            <a:r>
              <a:rPr lang="hu-HU" sz="1800" dirty="0"/>
              <a:t>és a </a:t>
            </a:r>
            <a:r>
              <a:rPr lang="hu-HU" sz="1800" b="1" dirty="0"/>
              <a:t>„Balatoni hal” ponty </a:t>
            </a:r>
            <a:r>
              <a:rPr lang="hu-HU" sz="1800" dirty="0"/>
              <a:t>megkülönböztető elnevezése</a:t>
            </a:r>
            <a:r>
              <a:rPr lang="hu-HU" sz="1600" dirty="0"/>
              <a:t>.</a:t>
            </a:r>
          </a:p>
          <a:p>
            <a:endParaRPr lang="hu-HU" sz="1600" dirty="0" smtClean="0"/>
          </a:p>
          <a:p>
            <a:pPr lvl="1"/>
            <a:r>
              <a:rPr lang="hu-HU" sz="1600" i="1" dirty="0" smtClean="0"/>
              <a:t>Balatoni süllő </a:t>
            </a:r>
            <a:r>
              <a:rPr lang="hu-HU" sz="1600" dirty="0" smtClean="0"/>
              <a:t>– balatoni süllőanyáktól származó, meghatározott földrajzi területen nevelkedett, optimálisan 0,5-1,5 kg tömegű egyedei</a:t>
            </a:r>
          </a:p>
          <a:p>
            <a:pPr lvl="1"/>
            <a:endParaRPr lang="hu-HU" sz="1600" dirty="0" smtClean="0"/>
          </a:p>
          <a:p>
            <a:pPr lvl="1"/>
            <a:r>
              <a:rPr lang="hu-HU" sz="1600" i="1" dirty="0" smtClean="0"/>
              <a:t>Balatoni ponty </a:t>
            </a:r>
            <a:r>
              <a:rPr lang="hu-HU" sz="1600" dirty="0" smtClean="0"/>
              <a:t>– a „balatoni sudár” és a „</a:t>
            </a:r>
            <a:r>
              <a:rPr lang="hu-HU" sz="1600" dirty="0" err="1" smtClean="0"/>
              <a:t>varászlói</a:t>
            </a:r>
            <a:r>
              <a:rPr lang="hu-HU" sz="1600" dirty="0" smtClean="0"/>
              <a:t> tükrös” tájfajták meghatározott földrajzi területen nevelkedett,  optimálisan 1,5-3 kg tömegű egyedei  </a:t>
            </a:r>
            <a:endParaRPr lang="hu-HU" sz="1600" dirty="0"/>
          </a:p>
          <a:p>
            <a:pPr marL="0" indent="0">
              <a:buNone/>
            </a:pPr>
            <a:r>
              <a:rPr lang="hu-HU" sz="1600" dirty="0"/>
              <a:t> </a:t>
            </a:r>
          </a:p>
          <a:p>
            <a:endParaRPr lang="hu-HU" sz="1600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A TERMÉK ELŐÁLLÍTÁSA</a:t>
            </a:r>
            <a:r>
              <a:rPr lang="hu-HU" sz="2000" dirty="0" smtClean="0">
                <a:solidFill>
                  <a:srgbClr val="002060"/>
                </a:solidFill>
              </a:rPr>
              <a:t> </a:t>
            </a:r>
            <a:br>
              <a:rPr lang="hu-HU" sz="2000" dirty="0" smtClean="0">
                <a:solidFill>
                  <a:srgbClr val="002060"/>
                </a:solidFill>
              </a:rPr>
            </a:br>
            <a:endParaRPr lang="hu-HU" sz="2000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hu-HU" sz="1800" smtClean="0"/>
              <a:t>Sió-zsilipen elhelyezett angolnacsapdákkal történő fogás, tavaszi vagy őszi vízeresztéskor</a:t>
            </a:r>
          </a:p>
          <a:p>
            <a:r>
              <a:rPr lang="hu-HU" sz="1800" smtClean="0"/>
              <a:t>Adott földrajzi területen extenzív körülmények között megtermelt ponty és süllő</a:t>
            </a:r>
          </a:p>
          <a:p>
            <a:endParaRPr lang="hu-HU" sz="200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2000" b="1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hu-HU" sz="2000" b="1" smtClean="0">
                <a:solidFill>
                  <a:srgbClr val="002060"/>
                </a:solidFill>
                <a:latin typeface="+mj-lt"/>
              </a:rPr>
              <a:t>A TERMÉK MINŐSÉGÉT MEGHATÁROZÓ KÖRNYEZETI ADOTTSÁGOK</a:t>
            </a:r>
            <a:r>
              <a:rPr lang="hu-HU" sz="2000" smtClean="0">
                <a:solidFill>
                  <a:srgbClr val="002060"/>
                </a:solidFill>
                <a:latin typeface="+mj-lt"/>
              </a:rPr>
              <a:t>	</a:t>
            </a:r>
          </a:p>
          <a:p>
            <a:pPr marL="0" indent="0">
              <a:buNone/>
            </a:pPr>
            <a:endParaRPr lang="hu-HU" sz="2000" smtClean="0">
              <a:solidFill>
                <a:srgbClr val="002060"/>
              </a:solidFill>
              <a:latin typeface="+mj-lt"/>
            </a:endParaRPr>
          </a:p>
          <a:p>
            <a:r>
              <a:rPr lang="hu-HU" sz="1800" smtClean="0"/>
              <a:t>Vízminőség </a:t>
            </a:r>
          </a:p>
          <a:p>
            <a:pPr lvl="1"/>
            <a:r>
              <a:rPr lang="hu-HU" sz="1400" smtClean="0"/>
              <a:t>folyamatos kontroll</a:t>
            </a:r>
          </a:p>
          <a:p>
            <a:pPr lvl="1"/>
            <a:r>
              <a:rPr lang="hu-HU" sz="1400" smtClean="0"/>
              <a:t>Cyanobaktérium (kékalga) kiiktatása (iszap íz)</a:t>
            </a:r>
          </a:p>
          <a:p>
            <a:r>
              <a:rPr lang="hu-HU" sz="1800" smtClean="0"/>
              <a:t>Elfogyasztott táplálék, takarmányozási technológia</a:t>
            </a:r>
          </a:p>
          <a:p>
            <a:pPr lvl="1"/>
            <a:r>
              <a:rPr lang="hu-HU" sz="1400" smtClean="0"/>
              <a:t> természetes  táplálékkészlet (zooplankton) kiaknázása</a:t>
            </a:r>
          </a:p>
          <a:p>
            <a:pPr lvl="1"/>
            <a:r>
              <a:rPr lang="hu-HU" sz="1400" smtClean="0"/>
              <a:t>Balatonban megtermelt Dreissena, mint kiegészítő takarmány</a:t>
            </a:r>
          </a:p>
          <a:p>
            <a:pPr marL="457200" lvl="1" indent="0">
              <a:buNone/>
            </a:pPr>
            <a:r>
              <a:rPr lang="hu-HU" sz="1600" smtClean="0"/>
              <a:t> </a:t>
            </a:r>
          </a:p>
          <a:p>
            <a:pPr marL="0" indent="0">
              <a:buNone/>
            </a:pPr>
            <a:r>
              <a:rPr lang="hu-HU" sz="1600" smtClean="0"/>
              <a:t> </a:t>
            </a:r>
          </a:p>
          <a:p>
            <a:endParaRPr lang="hu-HU" sz="1600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zarizsolt\Desktop\images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94" y="3428999"/>
            <a:ext cx="31813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/>
            </a:r>
            <a:br>
              <a:rPr lang="hu-HU" b="1" dirty="0" smtClean="0">
                <a:solidFill>
                  <a:srgbClr val="FF0000"/>
                </a:solidFill>
              </a:rPr>
            </a:b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009531"/>
          </a:xfrm>
          <a:noFill/>
        </p:spPr>
        <p:txBody>
          <a:bodyPr/>
          <a:lstStyle/>
          <a:p>
            <a:pPr marL="0" indent="0">
              <a:buNone/>
            </a:pPr>
            <a:endParaRPr lang="hu-HU" sz="2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hu-HU" sz="2400" dirty="0">
                <a:solidFill>
                  <a:srgbClr val="002060"/>
                </a:solidFill>
              </a:rPr>
              <a:t> </a:t>
            </a:r>
            <a:r>
              <a:rPr lang="hu-HU" sz="2000" b="1" dirty="0">
                <a:solidFill>
                  <a:srgbClr val="002060"/>
                </a:solidFill>
              </a:rPr>
              <a:t>A FÖLDRAJZI TERÜLET </a:t>
            </a:r>
            <a:r>
              <a:rPr lang="hu-HU" sz="2000" b="1" dirty="0" smtClean="0">
                <a:solidFill>
                  <a:srgbClr val="002060"/>
                </a:solidFill>
              </a:rPr>
              <a:t>MEGHATÁROZÁSA</a:t>
            </a:r>
            <a:r>
              <a:rPr lang="hu-HU" sz="2000" dirty="0">
                <a:solidFill>
                  <a:srgbClr val="002060"/>
                </a:solidFill>
              </a:rPr>
              <a:t> 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2400" dirty="0" smtClean="0">
              <a:solidFill>
                <a:srgbClr val="002060"/>
              </a:solidFill>
            </a:endParaRPr>
          </a:p>
          <a:p>
            <a:r>
              <a:rPr lang="hu-HU" sz="1600" dirty="0" smtClean="0"/>
              <a:t>A </a:t>
            </a:r>
            <a:r>
              <a:rPr lang="hu-HU" sz="1600" dirty="0"/>
              <a:t>„Balatoni hal” termelési területe Magyarországon a Balaton </a:t>
            </a:r>
            <a:r>
              <a:rPr lang="hu-HU" sz="1600" dirty="0" smtClean="0"/>
              <a:t>vízgyűjtő területének </a:t>
            </a:r>
            <a:r>
              <a:rPr lang="hu-HU" sz="1600" dirty="0"/>
              <a:t>az alábbiakban megjelölt helyeire terjed ki </a:t>
            </a:r>
            <a:r>
              <a:rPr lang="hu-HU" sz="1600" dirty="0" smtClean="0"/>
              <a:t>:</a:t>
            </a:r>
          </a:p>
          <a:p>
            <a:endParaRPr lang="hu-HU" sz="1600" b="1" i="1" dirty="0"/>
          </a:p>
          <a:p>
            <a:r>
              <a:rPr lang="hu-HU" sz="1600" b="1" i="1" dirty="0" smtClean="0"/>
              <a:t>1</a:t>
            </a:r>
            <a:r>
              <a:rPr lang="hu-HU" sz="1600" b="1" i="1" dirty="0"/>
              <a:t>. Balaton és vízrendszere</a:t>
            </a:r>
            <a:r>
              <a:rPr lang="hu-HU" sz="1600" dirty="0"/>
              <a:t> (halgazdálkodási vízterület nagysága: 61 139 ha)</a:t>
            </a:r>
            <a:r>
              <a:rPr lang="hu-HU" sz="1600" b="1" i="1" dirty="0"/>
              <a:t> </a:t>
            </a:r>
            <a:endParaRPr lang="hu-HU" sz="1600" dirty="0"/>
          </a:p>
          <a:p>
            <a:r>
              <a:rPr lang="hu-HU" sz="1600" b="1" i="1" dirty="0" smtClean="0"/>
              <a:t>2</a:t>
            </a:r>
            <a:r>
              <a:rPr lang="hu-HU" sz="1600" b="1" i="1" dirty="0"/>
              <a:t>. Kis-Balaton </a:t>
            </a:r>
            <a:r>
              <a:rPr lang="hu-HU" sz="1600" b="1" i="1" dirty="0" err="1"/>
              <a:t>Vízédelmi</a:t>
            </a:r>
            <a:r>
              <a:rPr lang="hu-HU" sz="1600" b="1" i="1" dirty="0"/>
              <a:t> Rendszer I. ütem (Hídvégi-tó) </a:t>
            </a:r>
            <a:r>
              <a:rPr lang="hu-HU" sz="1600" dirty="0"/>
              <a:t>(terület: 2000 ha)</a:t>
            </a:r>
          </a:p>
          <a:p>
            <a:r>
              <a:rPr lang="hu-HU" sz="1600" b="1" i="1" dirty="0"/>
              <a:t>3. Kis-Balaton Vízvédelmi Rendszer II. ütem (Fenéki-tó</a:t>
            </a:r>
            <a:r>
              <a:rPr lang="hu-HU" sz="1600" b="1" i="1" dirty="0" smtClean="0"/>
              <a:t>)</a:t>
            </a:r>
            <a:r>
              <a:rPr lang="hu-HU" sz="1600" dirty="0" smtClean="0"/>
              <a:t>(</a:t>
            </a:r>
            <a:r>
              <a:rPr lang="hu-HU" sz="1600" dirty="0"/>
              <a:t>terület: 5110 ha)</a:t>
            </a:r>
          </a:p>
          <a:p>
            <a:r>
              <a:rPr lang="hu-HU" sz="1600" b="1" i="1" dirty="0"/>
              <a:t>4. Marcali-víztározó </a:t>
            </a:r>
            <a:r>
              <a:rPr lang="hu-HU" sz="1600" dirty="0"/>
              <a:t>(terület: 407 ha)</a:t>
            </a:r>
          </a:p>
          <a:p>
            <a:r>
              <a:rPr lang="hu-HU" sz="1600" b="1" i="1" dirty="0"/>
              <a:t>5. </a:t>
            </a:r>
            <a:r>
              <a:rPr lang="hu-HU" sz="1600" b="1" i="1" dirty="0" err="1"/>
              <a:t>Fonyód-Zardavári</a:t>
            </a:r>
            <a:r>
              <a:rPr lang="hu-HU" sz="1600" b="1" i="1" dirty="0"/>
              <a:t> halastavak</a:t>
            </a:r>
            <a:r>
              <a:rPr lang="hu-HU" sz="1600" dirty="0"/>
              <a:t> (terület: 135 ha)</a:t>
            </a:r>
          </a:p>
          <a:p>
            <a:r>
              <a:rPr lang="hu-HU" sz="1600" b="1" i="1" dirty="0"/>
              <a:t>6. Balatonlelle-Irmapusztai halastavak </a:t>
            </a:r>
            <a:r>
              <a:rPr lang="hu-HU" sz="1600" dirty="0"/>
              <a:t>(terület: 275 ha)</a:t>
            </a:r>
          </a:p>
          <a:p>
            <a:r>
              <a:rPr lang="hu-HU" sz="1600" b="1" i="1" dirty="0"/>
              <a:t>7. </a:t>
            </a:r>
            <a:r>
              <a:rPr lang="hu-HU" sz="1600" b="1" i="1" dirty="0" err="1"/>
              <a:t>Buzsáki-Ciframalmi</a:t>
            </a:r>
            <a:r>
              <a:rPr lang="hu-HU" sz="1600" b="1" i="1" dirty="0"/>
              <a:t> halastavak </a:t>
            </a:r>
            <a:r>
              <a:rPr lang="hu-HU" sz="1600" dirty="0"/>
              <a:t>(terület: 138 ha)</a:t>
            </a:r>
          </a:p>
          <a:p>
            <a:r>
              <a:rPr lang="hu-HU" sz="1600" b="1" i="1" dirty="0"/>
              <a:t>8. </a:t>
            </a:r>
            <a:r>
              <a:rPr lang="hu-HU" sz="1600" b="1" i="1" dirty="0" err="1"/>
              <a:t>Balatonszárszó-Nádfedeles</a:t>
            </a:r>
            <a:r>
              <a:rPr lang="hu-HU" sz="1600" b="1" i="1" dirty="0"/>
              <a:t> halastó </a:t>
            </a:r>
            <a:r>
              <a:rPr lang="hu-HU" sz="1600" dirty="0"/>
              <a:t>(terület: 15 ha)</a:t>
            </a:r>
          </a:p>
          <a:p>
            <a:r>
              <a:rPr lang="hu-HU" sz="1600" b="1" i="1" dirty="0"/>
              <a:t>9. Balatonföldvári halastó </a:t>
            </a:r>
            <a:r>
              <a:rPr lang="hu-HU" sz="1600" dirty="0"/>
              <a:t>(terület: 23 ha)</a:t>
            </a:r>
          </a:p>
          <a:p>
            <a:r>
              <a:rPr lang="hu-HU" sz="1600" b="1" i="1" dirty="0"/>
              <a:t>10. </a:t>
            </a:r>
            <a:r>
              <a:rPr lang="hu-HU" sz="1600" b="1" i="1" dirty="0" err="1"/>
              <a:t>Somogyvár-Tölösi</a:t>
            </a:r>
            <a:r>
              <a:rPr lang="hu-HU" sz="1600" b="1" i="1" dirty="0"/>
              <a:t> halastavak </a:t>
            </a:r>
            <a:r>
              <a:rPr lang="hu-HU" sz="1600" dirty="0"/>
              <a:t>(terület: 26 ha)</a:t>
            </a:r>
          </a:p>
          <a:p>
            <a:r>
              <a:rPr lang="hu-HU" sz="1600" b="1" i="1" dirty="0"/>
              <a:t>11. Varászlói halastavak </a:t>
            </a:r>
            <a:r>
              <a:rPr lang="hu-HU" sz="1600" dirty="0"/>
              <a:t>(terület: 174 ha)</a:t>
            </a:r>
          </a:p>
          <a:p>
            <a:r>
              <a:rPr lang="hu-HU" sz="1600" b="1" i="1" dirty="0"/>
              <a:t>12. </a:t>
            </a:r>
            <a:r>
              <a:rPr lang="hu-HU" sz="1600" b="1" i="1" dirty="0" err="1"/>
              <a:t>Siófok-Töreki</a:t>
            </a:r>
            <a:r>
              <a:rPr lang="hu-HU" sz="1600" b="1" i="1" dirty="0"/>
              <a:t> halastavak </a:t>
            </a:r>
            <a:r>
              <a:rPr lang="hu-HU" sz="1600" dirty="0"/>
              <a:t>(terület: 36 ha)</a:t>
            </a:r>
          </a:p>
          <a:p>
            <a:endParaRPr lang="hu-HU" sz="2000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80728"/>
          </a:xfrm>
        </p:spPr>
        <p:txBody>
          <a:bodyPr/>
          <a:lstStyle/>
          <a:p>
            <a:r>
              <a:rPr lang="hu-HU" sz="2000" b="1" dirty="0" smtClean="0">
                <a:solidFill>
                  <a:srgbClr val="000099"/>
                </a:solidFill>
              </a:rPr>
              <a:t>Balaton vízgyűjtő területe</a:t>
            </a:r>
            <a:endParaRPr lang="hu-HU" sz="2000" b="1" dirty="0">
              <a:solidFill>
                <a:srgbClr val="0000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2000" b="1" i="1" dirty="0" smtClean="0">
              <a:solidFill>
                <a:srgbClr val="002060"/>
              </a:solidFill>
            </a:endParaRPr>
          </a:p>
          <a:p>
            <a:pPr lvl="2"/>
            <a:endParaRPr lang="hu-HU" sz="1600" dirty="0"/>
          </a:p>
        </p:txBody>
      </p:sp>
      <p:pic>
        <p:nvPicPr>
          <p:cNvPr id="6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64" y="5779006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záráshoz klikkeljen a kép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" y="1052736"/>
            <a:ext cx="76200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>
            <a:alphaModFix amt="6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1700808"/>
          </a:xfrm>
        </p:spPr>
        <p:txBody>
          <a:bodyPr/>
          <a:lstStyle/>
          <a:p>
            <a:r>
              <a:rPr lang="hu-HU" sz="2000" b="1" dirty="0" smtClean="0">
                <a:solidFill>
                  <a:srgbClr val="000099"/>
                </a:solidFill>
              </a:rPr>
              <a:t>A FÖLDRAJZI TERÜLETRŐL VALÓ SZÁRMAZÁS IGAZOLÁSA</a:t>
            </a:r>
            <a:endParaRPr lang="hu-HU" sz="2000" b="1" dirty="0">
              <a:solidFill>
                <a:srgbClr val="0000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319084"/>
            <a:ext cx="8219256" cy="4497363"/>
          </a:xfrm>
        </p:spPr>
        <p:txBody>
          <a:bodyPr/>
          <a:lstStyle/>
          <a:p>
            <a:pPr marL="0" indent="0">
              <a:buNone/>
            </a:pPr>
            <a:endParaRPr lang="hu-HU" sz="2000" b="1" dirty="0"/>
          </a:p>
          <a:p>
            <a:r>
              <a:rPr lang="hu-HU" sz="2000" dirty="0" smtClean="0"/>
              <a:t>A „Balatoni hal” szaporítása és tenyésztése a termékleírásban meghatározott földrajzi területen történik a HACCP és a hatályos jogszabályok alapján</a:t>
            </a:r>
          </a:p>
          <a:p>
            <a:endParaRPr lang="hu-HU" sz="2000" dirty="0" smtClean="0"/>
          </a:p>
          <a:p>
            <a:pPr lvl="1"/>
            <a:r>
              <a:rPr lang="hu-HU" sz="1600" dirty="0" err="1" smtClean="0"/>
              <a:t>Nyomonkövethetőség</a:t>
            </a:r>
            <a:r>
              <a:rPr lang="hu-HU" sz="1600" dirty="0" smtClean="0"/>
              <a:t> </a:t>
            </a:r>
          </a:p>
          <a:p>
            <a:pPr lvl="2"/>
            <a:r>
              <a:rPr lang="hu-HU" sz="1200" dirty="0"/>
              <a:t>(HACCP – </a:t>
            </a:r>
            <a:r>
              <a:rPr lang="hu-HU" sz="1200" dirty="0" err="1"/>
              <a:t>természetesvízi</a:t>
            </a:r>
            <a:r>
              <a:rPr lang="hu-HU" sz="1200" dirty="0"/>
              <a:t> és tógazdasági önellenőrzési program)</a:t>
            </a:r>
          </a:p>
          <a:p>
            <a:pPr lvl="2"/>
            <a:r>
              <a:rPr lang="hu-HU" sz="1200" dirty="0" smtClean="0"/>
              <a:t>feldolgozási </a:t>
            </a:r>
            <a:r>
              <a:rPr lang="hu-HU" sz="1200" dirty="0"/>
              <a:t>dokumentáció – </a:t>
            </a:r>
            <a:r>
              <a:rPr lang="hu-HU" sz="1200" dirty="0" smtClean="0"/>
              <a:t>meghatározott </a:t>
            </a:r>
            <a:r>
              <a:rPr lang="hu-HU" sz="1200" dirty="0"/>
              <a:t>napon és időben előállított és csomagolt termékek eredete </a:t>
            </a:r>
            <a:r>
              <a:rPr lang="hu-HU" sz="1200" dirty="0" smtClean="0"/>
              <a:t>bizonyítható </a:t>
            </a:r>
            <a:endParaRPr lang="hu-HU" sz="1200" dirty="0"/>
          </a:p>
          <a:p>
            <a:pPr lvl="2"/>
            <a:r>
              <a:rPr lang="hu-HU" sz="1200" dirty="0" smtClean="0"/>
              <a:t>kereskedők</a:t>
            </a:r>
            <a:r>
              <a:rPr lang="hu-HU" sz="1200" dirty="0"/>
              <a:t>, vendéglátók – számlával történő igazolás</a:t>
            </a:r>
          </a:p>
          <a:p>
            <a:pPr marL="2743200" lvl="6" indent="0">
              <a:buNone/>
            </a:pPr>
            <a:r>
              <a:rPr lang="hu-HU" sz="1200" dirty="0"/>
              <a:t>– kötelezettségvállalás: nem forgalmaznak más eredetű terméket „Balatoni hal</a:t>
            </a:r>
            <a:r>
              <a:rPr lang="hu-HU" sz="1200" dirty="0" smtClean="0"/>
              <a:t>”                                             néven</a:t>
            </a:r>
            <a:endParaRPr lang="hu-HU" sz="1200" dirty="0"/>
          </a:p>
          <a:p>
            <a:pPr lvl="1"/>
            <a:r>
              <a:rPr lang="hu-HU" sz="1600" dirty="0" smtClean="0"/>
              <a:t>Ellenőrzés</a:t>
            </a:r>
          </a:p>
          <a:p>
            <a:pPr lvl="2"/>
            <a:r>
              <a:rPr lang="hu-HU" sz="1200" dirty="0" smtClean="0"/>
              <a:t>termelési folyamat belső ellenőrzése</a:t>
            </a:r>
          </a:p>
          <a:p>
            <a:pPr lvl="2"/>
            <a:r>
              <a:rPr lang="hu-HU" sz="1200" dirty="0" smtClean="0"/>
              <a:t>hatósági állatorvos, </a:t>
            </a:r>
          </a:p>
          <a:p>
            <a:pPr lvl="2"/>
            <a:r>
              <a:rPr lang="hu-HU" sz="1200" dirty="0" smtClean="0"/>
              <a:t>NÉBIH</a:t>
            </a:r>
          </a:p>
          <a:p>
            <a:pPr lvl="2"/>
            <a:r>
              <a:rPr lang="hu-HU" sz="1200" dirty="0" smtClean="0"/>
              <a:t>Illetékes megyei kormányhivatalok járási hivatalainak helyi ellenőrzése</a:t>
            </a:r>
          </a:p>
          <a:p>
            <a:pPr marL="457200" lvl="1" indent="0">
              <a:buNone/>
            </a:pPr>
            <a:r>
              <a:rPr lang="hu-HU" sz="1600" dirty="0"/>
              <a:t>	</a:t>
            </a:r>
            <a:endParaRPr lang="hu-HU" sz="1600" dirty="0" smtClean="0"/>
          </a:p>
          <a:p>
            <a:pPr marL="2743200" lvl="6" indent="0">
              <a:buNone/>
            </a:pPr>
            <a:endParaRPr lang="hu-HU" sz="1200" dirty="0" smtClean="0"/>
          </a:p>
          <a:p>
            <a:pPr lvl="1"/>
            <a:endParaRPr lang="hu-HU" sz="2000" dirty="0" smtClean="0"/>
          </a:p>
          <a:p>
            <a:pPr marL="0" indent="0">
              <a:buNone/>
            </a:pPr>
            <a:r>
              <a:rPr lang="hu-HU" sz="2400" dirty="0"/>
              <a:t>	</a:t>
            </a:r>
            <a:endParaRPr lang="hu-HU" sz="2400" dirty="0" smtClean="0"/>
          </a:p>
          <a:p>
            <a:pPr lvl="1"/>
            <a:endParaRPr lang="hu-HU" dirty="0" smtClean="0"/>
          </a:p>
          <a:p>
            <a:endParaRPr lang="hu-HU" dirty="0"/>
          </a:p>
        </p:txBody>
      </p:sp>
      <p:pic>
        <p:nvPicPr>
          <p:cNvPr id="4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hu-HU" sz="4000" b="1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Köszönöm a </a:t>
            </a:r>
            <a:r>
              <a:rPr lang="hu-HU" sz="4000" b="1" dirty="0" smtClean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megtisztelő figyelmet</a:t>
            </a:r>
            <a:r>
              <a:rPr lang="hu-HU" b="1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! </a:t>
            </a:r>
          </a:p>
        </p:txBody>
      </p:sp>
      <p:pic>
        <p:nvPicPr>
          <p:cNvPr id="3" name="Picture 2" descr="C:\Users\szarizsolt\AppData\Local\Microsoft\Windows\Temporary Internet Files\Content.Outlook\8BX58N08\BHG_logokic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161036" cy="10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Diavetítés a képernyőre (4:3 oldalarány)</PresentationFormat>
  <Paragraphs>99</Paragraphs>
  <Slides>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0" baseType="lpstr">
      <vt:lpstr>Office-téma</vt:lpstr>
      <vt:lpstr>  „Minőségi Magyar Hal” tanúsító védjegy és a „Balatoni hal” oltalom alatt álló földrajzi jelzés                                            </vt:lpstr>
      <vt:lpstr>Megoldási alternatívák</vt:lpstr>
      <vt:lpstr>1. lépés: Minőségi Magyar Hal</vt:lpstr>
      <vt:lpstr>2. lépés: „Balatoni hal” oltalom alatt álló földrajzi jelzés</vt:lpstr>
      <vt:lpstr>A TERMÉK ELŐÁLLÍTÁSA  </vt:lpstr>
      <vt:lpstr> </vt:lpstr>
      <vt:lpstr>Balaton vízgyűjtő területe</vt:lpstr>
      <vt:lpstr>A FÖLDRAJZI TERÜLETRŐL VALÓ SZÁRMAZÁS IGAZOLÁSA</vt:lpstr>
      <vt:lpstr>Köszönöm a megtisztelő figyelmet!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„Minőségi Magyar Hal” tanúsító védjegy és a „Balatoni hal” oltalom alatt álló földrajzi jelzés                                            </dc:title>
  <dc:creator>Szári Zsolt</dc:creator>
  <cp:lastModifiedBy>Szári Zsolt</cp:lastModifiedBy>
  <cp:revision>1</cp:revision>
  <dcterms:modified xsi:type="dcterms:W3CDTF">2018-04-25T05:56:48Z</dcterms:modified>
</cp:coreProperties>
</file>