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9" r:id="rId2"/>
    <p:sldId id="408" r:id="rId3"/>
    <p:sldId id="404" r:id="rId4"/>
    <p:sldId id="416" r:id="rId5"/>
    <p:sldId id="421" r:id="rId6"/>
    <p:sldId id="425" r:id="rId7"/>
    <p:sldId id="426" r:id="rId8"/>
    <p:sldId id="427" r:id="rId9"/>
    <p:sldId id="428" r:id="rId10"/>
    <p:sldId id="429" r:id="rId11"/>
    <p:sldId id="430" r:id="rId12"/>
    <p:sldId id="432" r:id="rId13"/>
    <p:sldId id="431" r:id="rId14"/>
    <p:sldId id="433" r:id="rId15"/>
    <p:sldId id="434" r:id="rId16"/>
    <p:sldId id="436" r:id="rId17"/>
    <p:sldId id="435" r:id="rId18"/>
    <p:sldId id="390" r:id="rId19"/>
  </p:sldIdLst>
  <p:sldSz cx="9144000" cy="6858000" type="screen4x3"/>
  <p:notesSz cx="6951663" cy="100822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3366"/>
    <a:srgbClr val="339966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83303" autoAdjust="0"/>
  </p:normalViewPr>
  <p:slideViewPr>
    <p:cSldViewPr>
      <p:cViewPr varScale="1">
        <p:scale>
          <a:sx n="61" d="100"/>
          <a:sy n="61" d="100"/>
        </p:scale>
        <p:origin x="-16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7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1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Munkaf&#252;ze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84558637382733"/>
          <c:y val="2.9861439006777023E-2"/>
          <c:w val="0.66396766479498637"/>
          <c:h val="0.649976391512054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'0411megitelt'!$A$2</c:f>
              <c:strCache>
                <c:ptCount val="1"/>
                <c:pt idx="0">
                  <c:v>Megítélt támogatás (Mrd Ft)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'0411megitelt'!$B$1:$H$1</c:f>
              <c:strCache>
                <c:ptCount val="7"/>
                <c:pt idx="0">
                  <c:v>Turisztikai fejlesztések</c:v>
                </c:pt>
                <c:pt idx="1">
                  <c:v>Gazdaság és innováció</c:v>
                </c:pt>
                <c:pt idx="2">
                  <c:v>Vízminőség és biztonság</c:v>
                </c:pt>
                <c:pt idx="3">
                  <c:v>Közlekedés</c:v>
                </c:pt>
                <c:pt idx="4">
                  <c:v>Területfejlesztés</c:v>
                </c:pt>
                <c:pt idx="5">
                  <c:v>Humán-erőforrás fejlesztések</c:v>
                </c:pt>
                <c:pt idx="6">
                  <c:v>Összesen BKÜ</c:v>
                </c:pt>
              </c:strCache>
            </c:strRef>
          </c:cat>
          <c:val>
            <c:numRef>
              <c:f>'0411megitelt'!$B$2:$H$2</c:f>
              <c:numCache>
                <c:formatCode>General</c:formatCode>
                <c:ptCount val="7"/>
                <c:pt idx="0">
                  <c:v>17</c:v>
                </c:pt>
                <c:pt idx="1">
                  <c:v>29.8</c:v>
                </c:pt>
                <c:pt idx="2">
                  <c:v>37.6</c:v>
                </c:pt>
                <c:pt idx="3">
                  <c:v>98.9</c:v>
                </c:pt>
                <c:pt idx="4">
                  <c:v>37.9</c:v>
                </c:pt>
                <c:pt idx="5">
                  <c:v>32.6</c:v>
                </c:pt>
                <c:pt idx="6">
                  <c:v>253.8</c:v>
                </c:pt>
              </c:numCache>
            </c:numRef>
          </c:val>
        </c:ser>
        <c:ser>
          <c:idx val="1"/>
          <c:order val="1"/>
          <c:tx>
            <c:strRef>
              <c:f>'0411megitelt'!$A$3</c:f>
              <c:strCache>
                <c:ptCount val="1"/>
                <c:pt idx="0">
                  <c:v>Forráskeret (Mrd Ft)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'0411megitelt'!$B$1:$H$1</c:f>
              <c:strCache>
                <c:ptCount val="7"/>
                <c:pt idx="0">
                  <c:v>Turisztikai fejlesztések</c:v>
                </c:pt>
                <c:pt idx="1">
                  <c:v>Gazdaság és innováció</c:v>
                </c:pt>
                <c:pt idx="2">
                  <c:v>Vízminőség és biztonság</c:v>
                </c:pt>
                <c:pt idx="3">
                  <c:v>Közlekedés</c:v>
                </c:pt>
                <c:pt idx="4">
                  <c:v>Területfejlesztés</c:v>
                </c:pt>
                <c:pt idx="5">
                  <c:v>Humán-erőforrás fejlesztések</c:v>
                </c:pt>
                <c:pt idx="6">
                  <c:v>Összesen BKÜ</c:v>
                </c:pt>
              </c:strCache>
            </c:strRef>
          </c:cat>
          <c:val>
            <c:numRef>
              <c:f>'0411megitelt'!$B$3:$H$3</c:f>
              <c:numCache>
                <c:formatCode>General</c:formatCode>
                <c:ptCount val="7"/>
                <c:pt idx="0">
                  <c:v>26.7</c:v>
                </c:pt>
                <c:pt idx="1">
                  <c:v>25.2</c:v>
                </c:pt>
                <c:pt idx="2">
                  <c:v>38.369999999999997</c:v>
                </c:pt>
                <c:pt idx="3">
                  <c:v>122.6</c:v>
                </c:pt>
                <c:pt idx="4">
                  <c:v>29.76</c:v>
                </c:pt>
                <c:pt idx="5">
                  <c:v>4.2699999999999996</c:v>
                </c:pt>
                <c:pt idx="6">
                  <c:v>246.9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288256"/>
        <c:axId val="66306432"/>
      </c:barChart>
      <c:lineChart>
        <c:grouping val="standard"/>
        <c:varyColors val="0"/>
        <c:ser>
          <c:idx val="2"/>
          <c:order val="2"/>
          <c:tx>
            <c:strRef>
              <c:f>'0411megitelt'!$A$4</c:f>
              <c:strCache>
                <c:ptCount val="1"/>
                <c:pt idx="0">
                  <c:v>Megítélt támogatás aránya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'0411megitelt'!$B$1:$H$1</c:f>
              <c:strCache>
                <c:ptCount val="7"/>
                <c:pt idx="0">
                  <c:v>Turisztikai fejlesztések</c:v>
                </c:pt>
                <c:pt idx="1">
                  <c:v>Gazdaság és innováció</c:v>
                </c:pt>
                <c:pt idx="2">
                  <c:v>Vízminőség és biztonság</c:v>
                </c:pt>
                <c:pt idx="3">
                  <c:v>Közlekedés</c:v>
                </c:pt>
                <c:pt idx="4">
                  <c:v>Területfejlesztés</c:v>
                </c:pt>
                <c:pt idx="5">
                  <c:v>Humán-erőforrás fejlesztések</c:v>
                </c:pt>
                <c:pt idx="6">
                  <c:v>Összesen BKÜ</c:v>
                </c:pt>
              </c:strCache>
            </c:strRef>
          </c:cat>
          <c:val>
            <c:numRef>
              <c:f>'0411megitelt'!$B$4:$H$4</c:f>
              <c:numCache>
                <c:formatCode>0.00%</c:formatCode>
                <c:ptCount val="7"/>
                <c:pt idx="0">
                  <c:v>0.63670000000000004</c:v>
                </c:pt>
                <c:pt idx="1">
                  <c:v>1.1825000000000001</c:v>
                </c:pt>
                <c:pt idx="2">
                  <c:v>0.97989999999999999</c:v>
                </c:pt>
                <c:pt idx="3">
                  <c:v>0.80669999999999997</c:v>
                </c:pt>
                <c:pt idx="4">
                  <c:v>1.2735000000000001</c:v>
                </c:pt>
                <c:pt idx="5">
                  <c:v>7.6346999999999996</c:v>
                </c:pt>
                <c:pt idx="6">
                  <c:v>1.0279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314240"/>
        <c:axId val="66308352"/>
      </c:lineChart>
      <c:catAx>
        <c:axId val="6628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306432"/>
        <c:crosses val="autoZero"/>
        <c:auto val="1"/>
        <c:lblAlgn val="ctr"/>
        <c:lblOffset val="100"/>
        <c:noMultiLvlLbl val="0"/>
      </c:catAx>
      <c:valAx>
        <c:axId val="66306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400"/>
                  <a:t>Mrd</a:t>
                </a:r>
                <a:r>
                  <a:rPr lang="hu-HU" sz="1400" baseline="0"/>
                  <a:t> Ft</a:t>
                </a:r>
                <a:endParaRPr lang="hu-HU" sz="1400"/>
              </a:p>
            </c:rich>
          </c:tx>
          <c:layout>
            <c:manualLayout>
              <c:xMode val="edge"/>
              <c:yMode val="edge"/>
              <c:x val="0.16587677725118483"/>
              <c:y val="0.2876123561477892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288256"/>
        <c:crosses val="autoZero"/>
        <c:crossBetween val="between"/>
      </c:valAx>
      <c:valAx>
        <c:axId val="66308352"/>
        <c:scaling>
          <c:orientation val="minMax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314240"/>
        <c:crosses val="max"/>
        <c:crossBetween val="between"/>
      </c:valAx>
      <c:catAx>
        <c:axId val="663142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308352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88" cy="505318"/>
          </a:xfrm>
          <a:prstGeom prst="rect">
            <a:avLst/>
          </a:prstGeom>
        </p:spPr>
        <p:txBody>
          <a:bodyPr vert="horz" lIns="92683" tIns="46342" rIns="92683" bIns="46342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937667" y="0"/>
            <a:ext cx="3012388" cy="505318"/>
          </a:xfrm>
          <a:prstGeom prst="rect">
            <a:avLst/>
          </a:prstGeom>
        </p:spPr>
        <p:txBody>
          <a:bodyPr vert="horz" lIns="92683" tIns="46342" rIns="92683" bIns="46342" rtlCol="0"/>
          <a:lstStyle>
            <a:lvl1pPr algn="r">
              <a:defRPr sz="1200"/>
            </a:lvl1pPr>
          </a:lstStyle>
          <a:p>
            <a:fld id="{DE8F8AE1-63A5-404C-8939-713F981FEEC1}" type="datetimeFigureOut">
              <a:rPr lang="hu-HU" smtClean="0"/>
              <a:t>2018.06.06.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576896"/>
            <a:ext cx="3012388" cy="505318"/>
          </a:xfrm>
          <a:prstGeom prst="rect">
            <a:avLst/>
          </a:prstGeom>
        </p:spPr>
        <p:txBody>
          <a:bodyPr vert="horz" lIns="92683" tIns="46342" rIns="92683" bIns="46342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937667" y="9576896"/>
            <a:ext cx="3012388" cy="505318"/>
          </a:xfrm>
          <a:prstGeom prst="rect">
            <a:avLst/>
          </a:prstGeom>
        </p:spPr>
        <p:txBody>
          <a:bodyPr vert="horz" lIns="92683" tIns="46342" rIns="92683" bIns="46342" rtlCol="0" anchor="b"/>
          <a:lstStyle>
            <a:lvl1pPr algn="r">
              <a:defRPr sz="1200"/>
            </a:lvl1pPr>
          </a:lstStyle>
          <a:p>
            <a:fld id="{8195FF83-DAFB-4614-9E03-C926A282B52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6519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88" cy="504110"/>
          </a:xfrm>
          <a:prstGeom prst="rect">
            <a:avLst/>
          </a:prstGeom>
        </p:spPr>
        <p:txBody>
          <a:bodyPr vert="horz" lIns="92683" tIns="46342" rIns="92683" bIns="46342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937667" y="0"/>
            <a:ext cx="3012388" cy="504110"/>
          </a:xfrm>
          <a:prstGeom prst="rect">
            <a:avLst/>
          </a:prstGeom>
        </p:spPr>
        <p:txBody>
          <a:bodyPr vert="horz" lIns="92683" tIns="46342" rIns="92683" bIns="46342" rtlCol="0"/>
          <a:lstStyle>
            <a:lvl1pPr algn="r">
              <a:defRPr sz="1200"/>
            </a:lvl1pPr>
          </a:lstStyle>
          <a:p>
            <a:fld id="{40466BA1-5BCD-4A8D-BE9E-0162938551AD}" type="datetimeFigureOut">
              <a:rPr lang="hu-HU" smtClean="0"/>
              <a:pPr/>
              <a:t>2018.06.06.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55675" y="755650"/>
            <a:ext cx="5040313" cy="37798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83" tIns="46342" rIns="92683" bIns="46342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95167" y="4789052"/>
            <a:ext cx="5561330" cy="4536996"/>
          </a:xfrm>
          <a:prstGeom prst="rect">
            <a:avLst/>
          </a:prstGeom>
        </p:spPr>
        <p:txBody>
          <a:bodyPr vert="horz" lIns="92683" tIns="46342" rIns="92683" bIns="46342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576353"/>
            <a:ext cx="3012388" cy="504110"/>
          </a:xfrm>
          <a:prstGeom prst="rect">
            <a:avLst/>
          </a:prstGeom>
        </p:spPr>
        <p:txBody>
          <a:bodyPr vert="horz" lIns="92683" tIns="46342" rIns="92683" bIns="46342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937667" y="9576353"/>
            <a:ext cx="3012388" cy="504110"/>
          </a:xfrm>
          <a:prstGeom prst="rect">
            <a:avLst/>
          </a:prstGeom>
        </p:spPr>
        <p:txBody>
          <a:bodyPr vert="horz" lIns="92683" tIns="46342" rIns="92683" bIns="46342" rtlCol="0" anchor="b"/>
          <a:lstStyle>
            <a:lvl1pPr algn="r">
              <a:defRPr sz="1200"/>
            </a:lvl1pPr>
          </a:lstStyle>
          <a:p>
            <a:fld id="{2EDB0D53-7AA2-4547-B37E-2DC519CFAD1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82121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B0D53-7AA2-4547-B37E-2DC519CFAD1B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103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B0D53-7AA2-4547-B37E-2DC519CFAD1B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397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B0D53-7AA2-4547-B37E-2DC519CFAD1B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7490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55E5-1260-4EE2-BA00-E113E27CAEF3}" type="datetimeFigureOut">
              <a:rPr lang="hu-HU" smtClean="0"/>
              <a:pPr/>
              <a:t>2018.06.06.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43B8-9FF6-4E89-B29C-396EB807EF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55E5-1260-4EE2-BA00-E113E27CAEF3}" type="datetimeFigureOut">
              <a:rPr lang="hu-HU" smtClean="0"/>
              <a:pPr/>
              <a:t>2018.06.06.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43B8-9FF6-4E89-B29C-396EB807EF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55E5-1260-4EE2-BA00-E113E27CAEF3}" type="datetimeFigureOut">
              <a:rPr lang="hu-HU" smtClean="0"/>
              <a:pPr/>
              <a:t>2018.06.06.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43B8-9FF6-4E89-B29C-396EB807EF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55E5-1260-4EE2-BA00-E113E27CAEF3}" type="datetimeFigureOut">
              <a:rPr lang="hu-HU" smtClean="0"/>
              <a:pPr/>
              <a:t>2018.06.06.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43B8-9FF6-4E89-B29C-396EB807EF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55E5-1260-4EE2-BA00-E113E27CAEF3}" type="datetimeFigureOut">
              <a:rPr lang="hu-HU" smtClean="0"/>
              <a:pPr/>
              <a:t>2018.06.06.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43B8-9FF6-4E89-B29C-396EB807EF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55E5-1260-4EE2-BA00-E113E27CAEF3}" type="datetimeFigureOut">
              <a:rPr lang="hu-HU" smtClean="0"/>
              <a:pPr/>
              <a:t>2018.06.06.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43B8-9FF6-4E89-B29C-396EB807EF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55E5-1260-4EE2-BA00-E113E27CAEF3}" type="datetimeFigureOut">
              <a:rPr lang="hu-HU" smtClean="0"/>
              <a:pPr/>
              <a:t>2018.06.06.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43B8-9FF6-4E89-B29C-396EB807EF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55E5-1260-4EE2-BA00-E113E27CAEF3}" type="datetimeFigureOut">
              <a:rPr lang="hu-HU" smtClean="0"/>
              <a:pPr/>
              <a:t>2018.06.06.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43B8-9FF6-4E89-B29C-396EB807EF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55E5-1260-4EE2-BA00-E113E27CAEF3}" type="datetimeFigureOut">
              <a:rPr lang="hu-HU" smtClean="0"/>
              <a:pPr/>
              <a:t>2018.06.06.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43B8-9FF6-4E89-B29C-396EB807EF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55E5-1260-4EE2-BA00-E113E27CAEF3}" type="datetimeFigureOut">
              <a:rPr lang="hu-HU" smtClean="0"/>
              <a:pPr/>
              <a:t>2018.06.06.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43B8-9FF6-4E89-B29C-396EB807EF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55E5-1260-4EE2-BA00-E113E27CAEF3}" type="datetimeFigureOut">
              <a:rPr lang="hu-HU" smtClean="0"/>
              <a:pPr/>
              <a:t>2018.06.06.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43B8-9FF6-4E89-B29C-396EB807EF5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C55E5-1260-4EE2-BA00-E113E27CAEF3}" type="datetimeFigureOut">
              <a:rPr lang="hu-HU" smtClean="0"/>
              <a:pPr/>
              <a:t>2018.06.06.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D43B8-9FF6-4E89-B29C-396EB807EF5D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fejudit@balatonregion.h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latonregion.hu/eves-monitoring-jelentese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7772400" cy="2367285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solidFill>
                  <a:schemeClr val="accent5">
                    <a:lumMod val="50000"/>
                  </a:schemeClr>
                </a:solidFill>
              </a:rPr>
              <a:t>Tájékoztató a Balaton térségi pályázatok alakulásáról</a:t>
            </a:r>
            <a:br>
              <a:rPr lang="hu-HU" sz="4000" b="1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hu-HU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87475" y="3573016"/>
            <a:ext cx="6400800" cy="2896170"/>
          </a:xfrm>
        </p:spPr>
        <p:txBody>
          <a:bodyPr>
            <a:normAutofit/>
          </a:bodyPr>
          <a:lstStyle/>
          <a:p>
            <a:r>
              <a:rPr lang="hu-HU" sz="2800" cap="small" dirty="0" smtClean="0">
                <a:solidFill>
                  <a:schemeClr val="accent5">
                    <a:lumMod val="50000"/>
                  </a:schemeClr>
                </a:solidFill>
              </a:rPr>
              <a:t>Fekete – Páris Judit</a:t>
            </a:r>
            <a:br>
              <a:rPr lang="hu-HU" sz="2800" cap="small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sz="2800" cap="small" dirty="0" smtClean="0">
                <a:solidFill>
                  <a:schemeClr val="accent5">
                    <a:lumMod val="50000"/>
                  </a:schemeClr>
                </a:solidFill>
              </a:rPr>
              <a:t>gazdasági igazgató</a:t>
            </a:r>
          </a:p>
          <a:p>
            <a:r>
              <a:rPr lang="hu-HU" sz="2400" dirty="0" smtClean="0">
                <a:solidFill>
                  <a:schemeClr val="accent5">
                    <a:lumMod val="50000"/>
                  </a:schemeClr>
                </a:solidFill>
              </a:rPr>
              <a:t>Balatoni </a:t>
            </a:r>
            <a:r>
              <a:rPr lang="hu-HU" sz="2400" dirty="0" smtClean="0">
                <a:solidFill>
                  <a:schemeClr val="accent5">
                    <a:lumMod val="50000"/>
                  </a:schemeClr>
                </a:solidFill>
              </a:rPr>
              <a:t>Integrációs Közhasznú </a:t>
            </a:r>
            <a:r>
              <a:rPr lang="hu-HU" sz="2400" dirty="0" smtClean="0">
                <a:solidFill>
                  <a:schemeClr val="accent5">
                    <a:lumMod val="50000"/>
                  </a:schemeClr>
                </a:solidFill>
              </a:rPr>
              <a:t>Nonprofit Kft</a:t>
            </a:r>
            <a:r>
              <a:rPr lang="hu-HU" sz="24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hu-HU" sz="20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hu-HU" sz="2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sz="2000" dirty="0" smtClean="0">
                <a:solidFill>
                  <a:schemeClr val="accent5">
                    <a:lumMod val="50000"/>
                  </a:schemeClr>
                </a:solidFill>
              </a:rPr>
              <a:t>Balatoni Szövetség elnökségi ülés</a:t>
            </a:r>
          </a:p>
          <a:p>
            <a:r>
              <a:rPr lang="hu-HU" sz="2000" dirty="0" smtClean="0">
                <a:solidFill>
                  <a:schemeClr val="accent5">
                    <a:lumMod val="50000"/>
                  </a:schemeClr>
                </a:solidFill>
              </a:rPr>
              <a:t>2018.06.06. Siófok</a:t>
            </a:r>
            <a:endParaRPr lang="hu-H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632" y="125760"/>
            <a:ext cx="8229600" cy="1143000"/>
          </a:xfrm>
        </p:spPr>
        <p:txBody>
          <a:bodyPr/>
          <a:lstStyle/>
          <a:p>
            <a:r>
              <a:rPr lang="hu-HU" dirty="0"/>
              <a:t>Pályázatok – </a:t>
            </a:r>
            <a:r>
              <a:rPr lang="hu-HU" dirty="0" smtClean="0"/>
              <a:t>Környezet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55000" lnSpcReduction="20000"/>
          </a:bodyPr>
          <a:lstStyle/>
          <a:p>
            <a:r>
              <a:rPr lang="hu-HU" sz="4400" b="1" dirty="0" smtClean="0"/>
              <a:t>KEHOP-1.2.1-18 </a:t>
            </a:r>
            <a:r>
              <a:rPr lang="hu-HU" sz="4400" b="1" dirty="0"/>
              <a:t>Helyi klímastratégiák kidolgozása, valamint a klímatudatosságot erősítő szemléletformálás</a:t>
            </a:r>
            <a:endParaRPr lang="hu-HU" sz="4400" dirty="0"/>
          </a:p>
          <a:p>
            <a:pPr marL="400050" lvl="1" indent="0">
              <a:buNone/>
            </a:pPr>
            <a:r>
              <a:rPr lang="hu-HU" sz="3300" dirty="0"/>
              <a:t>Beadási határidő:</a:t>
            </a:r>
            <a:r>
              <a:rPr lang="hu-HU" sz="3300" b="1" dirty="0"/>
              <a:t> </a:t>
            </a:r>
            <a:r>
              <a:rPr lang="hu-HU" sz="3300" dirty="0"/>
              <a:t>2020.04.01.</a:t>
            </a:r>
          </a:p>
          <a:p>
            <a:pPr marL="400050" lvl="1" indent="0">
              <a:buNone/>
            </a:pPr>
            <a:r>
              <a:rPr lang="hu-HU" sz="3300" dirty="0"/>
              <a:t>Támogatás: 100%, min.5MFt, </a:t>
            </a:r>
            <a:r>
              <a:rPr lang="hu-HU" sz="3300" dirty="0" err="1"/>
              <a:t>max</a:t>
            </a:r>
            <a:r>
              <a:rPr lang="hu-HU" sz="3300" dirty="0"/>
              <a:t>: 20 </a:t>
            </a:r>
            <a:r>
              <a:rPr lang="hu-HU" sz="3300" dirty="0" err="1"/>
              <a:t>MFt</a:t>
            </a:r>
            <a:endParaRPr lang="hu-HU" sz="3300" dirty="0"/>
          </a:p>
          <a:p>
            <a:pPr marL="400050" lvl="1" indent="0">
              <a:buNone/>
            </a:pPr>
            <a:r>
              <a:rPr lang="hu-HU" dirty="0"/>
              <a:t> </a:t>
            </a:r>
          </a:p>
          <a:p>
            <a:r>
              <a:rPr lang="hu-HU" sz="4400" b="1" dirty="0"/>
              <a:t>KEHOP-3.1.1 - A települési hulladékgyűjtési, szállítási és előkezelő rendszerek fejlesztése</a:t>
            </a:r>
            <a:endParaRPr lang="hu-HU" sz="4400" dirty="0"/>
          </a:p>
          <a:p>
            <a:pPr marL="400050" lvl="1" indent="0">
              <a:buNone/>
            </a:pPr>
            <a:r>
              <a:rPr lang="hu-HU" sz="3300" dirty="0"/>
              <a:t>Beadási határidő: 2019.05.15. -</a:t>
            </a:r>
            <a:r>
              <a:rPr lang="hu-HU" sz="3300" b="1" dirty="0"/>
              <a:t> </a:t>
            </a:r>
            <a:r>
              <a:rPr lang="hu-HU" sz="3300" dirty="0" err="1"/>
              <a:t>NFP-vel</a:t>
            </a:r>
            <a:r>
              <a:rPr lang="hu-HU" sz="3300" dirty="0"/>
              <a:t> közösen adható be</a:t>
            </a:r>
          </a:p>
          <a:p>
            <a:pPr marL="400050" lvl="1" indent="0">
              <a:buNone/>
            </a:pPr>
            <a:r>
              <a:rPr lang="hu-HU" sz="3300" dirty="0"/>
              <a:t>Támogatás: 100%, min.50MFt, </a:t>
            </a:r>
            <a:r>
              <a:rPr lang="hu-HU" sz="3300" dirty="0" err="1"/>
              <a:t>max</a:t>
            </a:r>
            <a:r>
              <a:rPr lang="hu-HU" sz="3300" dirty="0"/>
              <a:t>: 240 </a:t>
            </a:r>
            <a:r>
              <a:rPr lang="hu-HU" sz="3300" dirty="0" err="1"/>
              <a:t>MFt</a:t>
            </a:r>
            <a:endParaRPr lang="hu-HU" sz="3300" dirty="0"/>
          </a:p>
          <a:p>
            <a:pPr marL="400050" lvl="1" indent="0">
              <a:buNone/>
            </a:pPr>
            <a:r>
              <a:rPr lang="hu-HU" sz="3300" dirty="0"/>
              <a:t> </a:t>
            </a:r>
          </a:p>
          <a:p>
            <a:r>
              <a:rPr lang="hu-HU" sz="4400" b="1" dirty="0"/>
              <a:t>KEHOP-3.1.2 - A biológiailag lebomló hulladék eltérítése a hulladéklerakóktól </a:t>
            </a:r>
            <a:r>
              <a:rPr lang="hu-HU" dirty="0"/>
              <a:t>– </a:t>
            </a:r>
            <a:r>
              <a:rPr lang="hu-HU" dirty="0" err="1"/>
              <a:t>biohulladék</a:t>
            </a:r>
            <a:r>
              <a:rPr lang="hu-HU" dirty="0"/>
              <a:t> gyűjtés, szállítás</a:t>
            </a:r>
          </a:p>
          <a:p>
            <a:pPr marL="400050" lvl="1" indent="0">
              <a:buNone/>
            </a:pPr>
            <a:r>
              <a:rPr lang="hu-HU" sz="3300" dirty="0"/>
              <a:t>Beadási határidő: 2019.05.15.,</a:t>
            </a:r>
            <a:r>
              <a:rPr lang="hu-HU" sz="3300" b="1" dirty="0"/>
              <a:t> </a:t>
            </a:r>
            <a:r>
              <a:rPr lang="hu-HU" sz="3300" dirty="0" err="1"/>
              <a:t>NFP-vel</a:t>
            </a:r>
            <a:r>
              <a:rPr lang="hu-HU" sz="3300" dirty="0"/>
              <a:t> közösen adható be.</a:t>
            </a:r>
          </a:p>
          <a:p>
            <a:pPr marL="400050" lvl="1" indent="0">
              <a:buNone/>
            </a:pPr>
            <a:r>
              <a:rPr lang="hu-HU" sz="3300" dirty="0"/>
              <a:t>Támogatás: 80%, min.50MFt, </a:t>
            </a:r>
            <a:r>
              <a:rPr lang="hu-HU" sz="3300" dirty="0" err="1"/>
              <a:t>max</a:t>
            </a:r>
            <a:r>
              <a:rPr lang="hu-HU" sz="3300" dirty="0"/>
              <a:t>: 240 </a:t>
            </a:r>
            <a:r>
              <a:rPr lang="hu-HU" sz="3300" dirty="0" err="1"/>
              <a:t>MFt</a:t>
            </a:r>
            <a:endParaRPr lang="hu-HU" sz="3300" dirty="0"/>
          </a:p>
          <a:p>
            <a:pPr marL="400050" lvl="1" indent="0">
              <a:buNone/>
            </a:pPr>
            <a:r>
              <a:rPr lang="hu-HU" dirty="0"/>
              <a:t> </a:t>
            </a:r>
          </a:p>
          <a:p>
            <a:r>
              <a:rPr lang="hu-HU" sz="4400" b="1" dirty="0"/>
              <a:t> </a:t>
            </a:r>
            <a:r>
              <a:rPr lang="hu-HU" sz="4400" b="1" dirty="0" smtClean="0"/>
              <a:t>VP6-7.2.1.2-16</a:t>
            </a:r>
            <a:r>
              <a:rPr lang="hu-HU" sz="4400" b="1" dirty="0"/>
              <a:t> Egyedi szennyvízkezelés </a:t>
            </a:r>
            <a:r>
              <a:rPr lang="hu-HU" dirty="0"/>
              <a:t>– 2000LEalatti településeknek, nagyobb kapacitású rendszerek, tisztított szennyvíz hasznosítás</a:t>
            </a:r>
          </a:p>
          <a:p>
            <a:pPr marL="400050" lvl="1" indent="0">
              <a:buNone/>
            </a:pPr>
            <a:r>
              <a:rPr lang="hu-HU" sz="3300" dirty="0"/>
              <a:t>Beadási határidő: 2020.04.21</a:t>
            </a:r>
          </a:p>
          <a:p>
            <a:pPr marL="400050" lvl="1" indent="0">
              <a:buNone/>
            </a:pPr>
            <a:r>
              <a:rPr lang="hu-HU" sz="3300" dirty="0"/>
              <a:t>Támogatás: 75-95% járási besorolás </a:t>
            </a:r>
            <a:r>
              <a:rPr lang="hu-HU" sz="3300" dirty="0" smtClean="0"/>
              <a:t>alapján</a:t>
            </a:r>
            <a:endParaRPr lang="hu-HU" sz="3300" dirty="0"/>
          </a:p>
        </p:txBody>
      </p:sp>
    </p:spTree>
    <p:extLst>
      <p:ext uri="{BB962C8B-B14F-4D97-AF65-F5344CB8AC3E}">
        <p14:creationId xmlns:p14="http://schemas.microsoft.com/office/powerpoint/2010/main" val="2811114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Pályázatok – </a:t>
            </a:r>
            <a:r>
              <a:rPr lang="hu-HU" dirty="0" smtClean="0"/>
              <a:t>Településfejlesztés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dirty="0" smtClean="0"/>
              <a:t>TOP-4.3.1-16 </a:t>
            </a:r>
            <a:r>
              <a:rPr lang="hu-HU" b="1" dirty="0"/>
              <a:t>- Leromlott városi területek rehabilitációja </a:t>
            </a:r>
            <a:r>
              <a:rPr lang="hu-HU" dirty="0"/>
              <a:t>– városok</a:t>
            </a:r>
          </a:p>
          <a:p>
            <a:pPr marL="400050" lvl="1" indent="0">
              <a:buNone/>
            </a:pPr>
            <a:r>
              <a:rPr lang="hu-HU" dirty="0"/>
              <a:t>Beadási határidő: 2018.06.29</a:t>
            </a:r>
          </a:p>
          <a:p>
            <a:pPr marL="400050" lvl="1" indent="0">
              <a:buNone/>
            </a:pPr>
            <a:r>
              <a:rPr lang="hu-HU" dirty="0"/>
              <a:t>Támogatás: 100%, min.50MFt, </a:t>
            </a:r>
            <a:r>
              <a:rPr lang="hu-HU" dirty="0" err="1"/>
              <a:t>max</a:t>
            </a:r>
            <a:r>
              <a:rPr lang="hu-HU" dirty="0"/>
              <a:t>: 1,7 </a:t>
            </a:r>
            <a:r>
              <a:rPr lang="hu-HU" dirty="0" err="1"/>
              <a:t>MrdFt</a:t>
            </a:r>
            <a:endParaRPr lang="hu-HU" dirty="0"/>
          </a:p>
          <a:p>
            <a:pPr marL="400050" lvl="1" indent="0">
              <a:buNone/>
            </a:pPr>
            <a:r>
              <a:rPr lang="hu-HU" dirty="0"/>
              <a:t> </a:t>
            </a:r>
          </a:p>
          <a:p>
            <a:r>
              <a:rPr lang="hu-HU" b="1" dirty="0" err="1"/>
              <a:t>Interreg</a:t>
            </a:r>
            <a:r>
              <a:rPr lang="hu-HU" b="1" dirty="0"/>
              <a:t> Ausztria Magyarország 2014-2020 – </a:t>
            </a:r>
            <a:r>
              <a:rPr lang="hu-HU" sz="3000" dirty="0"/>
              <a:t>környezetvédelem, fenntartható </a:t>
            </a:r>
            <a:r>
              <a:rPr lang="hu-HU" sz="3000" dirty="0" smtClean="0"/>
              <a:t>közlekedés</a:t>
            </a:r>
            <a:r>
              <a:rPr lang="hu-HU" sz="3000" dirty="0"/>
              <a:t>, intézményi </a:t>
            </a:r>
            <a:r>
              <a:rPr lang="hu-HU" sz="3000" dirty="0" smtClean="0"/>
              <a:t>kapacitás </a:t>
            </a:r>
            <a:r>
              <a:rPr lang="hu-HU" sz="2800" dirty="0" smtClean="0"/>
              <a:t>– </a:t>
            </a:r>
            <a:r>
              <a:rPr lang="hu-HU" sz="2800" dirty="0" err="1" smtClean="0"/>
              <a:t>önkorm</a:t>
            </a:r>
            <a:r>
              <a:rPr lang="hu-HU" sz="2800" dirty="0" smtClean="0"/>
              <a:t> nem pályázhat, de közintézmény, nonprofit szervezet igen</a:t>
            </a:r>
            <a:endParaRPr lang="hu-HU" sz="2800" dirty="0"/>
          </a:p>
          <a:p>
            <a:pPr marL="457200" lvl="1" indent="0">
              <a:buNone/>
            </a:pPr>
            <a:r>
              <a:rPr lang="hu-HU" dirty="0"/>
              <a:t>Beadási határidő: 2018.09.12, </a:t>
            </a:r>
            <a:r>
              <a:rPr lang="hu-HU" dirty="0" err="1"/>
              <a:t>max</a:t>
            </a:r>
            <a:r>
              <a:rPr lang="hu-HU" dirty="0"/>
              <a:t> 95% támogatás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6325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Pályázatok – </a:t>
            </a:r>
            <a:r>
              <a:rPr lang="hu-HU" dirty="0" smtClean="0"/>
              <a:t>Kultúra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fontScale="70000" lnSpcReduction="20000"/>
          </a:bodyPr>
          <a:lstStyle/>
          <a:p>
            <a:r>
              <a:rPr lang="hu-HU" sz="3400" b="1" dirty="0" smtClean="0"/>
              <a:t>Települési </a:t>
            </a:r>
            <a:r>
              <a:rPr lang="hu-HU" sz="3400" b="1" dirty="0"/>
              <a:t>könyvtárak szakmai eszközfejlesztése, korszerűsítése</a:t>
            </a:r>
            <a:r>
              <a:rPr lang="hu-HU" b="1" dirty="0"/>
              <a:t>.</a:t>
            </a:r>
            <a:endParaRPr lang="hu-HU" dirty="0"/>
          </a:p>
          <a:p>
            <a:pPr marL="400050" lvl="1" indent="0">
              <a:buNone/>
            </a:pPr>
            <a:r>
              <a:rPr lang="hu-HU" dirty="0"/>
              <a:t>Beadási határidő: </a:t>
            </a:r>
            <a:r>
              <a:rPr lang="hu-HU" b="1" dirty="0"/>
              <a:t>2018.06.07</a:t>
            </a:r>
            <a:r>
              <a:rPr lang="hu-HU" dirty="0"/>
              <a:t>.</a:t>
            </a:r>
          </a:p>
          <a:p>
            <a:pPr marL="400050" lvl="1" indent="0">
              <a:buNone/>
            </a:pPr>
            <a:r>
              <a:rPr lang="hu-HU" dirty="0"/>
              <a:t>Támogatás: 100%,  </a:t>
            </a:r>
            <a:r>
              <a:rPr lang="hu-HU" dirty="0" err="1"/>
              <a:t>max</a:t>
            </a:r>
            <a:r>
              <a:rPr lang="hu-HU" dirty="0"/>
              <a:t>: 3,5 </a:t>
            </a:r>
            <a:r>
              <a:rPr lang="hu-HU" dirty="0" err="1"/>
              <a:t>MFt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r>
              <a:rPr lang="hu-HU" sz="3400" b="1" dirty="0"/>
              <a:t>HUNG-2018 A nemzeti értékek és </a:t>
            </a:r>
            <a:r>
              <a:rPr lang="hu-HU" sz="3400" b="1" dirty="0" err="1"/>
              <a:t>hungarikumok</a:t>
            </a:r>
            <a:r>
              <a:rPr lang="hu-HU" sz="3400" b="1" dirty="0"/>
              <a:t> gyűjtésének, megismertetésének, gondozásának támogatása</a:t>
            </a:r>
            <a:endParaRPr lang="hu-HU" sz="3400" dirty="0"/>
          </a:p>
          <a:p>
            <a:pPr marL="400050" lvl="1" indent="0">
              <a:buNone/>
            </a:pPr>
            <a:r>
              <a:rPr lang="hu-HU" dirty="0"/>
              <a:t>Beadási határidő: 2018.06.21</a:t>
            </a:r>
          </a:p>
          <a:p>
            <a:pPr marL="400050" lvl="1" indent="0">
              <a:buNone/>
            </a:pPr>
            <a:r>
              <a:rPr lang="hu-HU" dirty="0"/>
              <a:t>Támogatás: 100%,  </a:t>
            </a:r>
            <a:r>
              <a:rPr lang="hu-HU" dirty="0" err="1"/>
              <a:t>II.célterület</a:t>
            </a:r>
            <a:r>
              <a:rPr lang="hu-HU" dirty="0"/>
              <a:t>: önkormányzat 200e -1 </a:t>
            </a:r>
            <a:r>
              <a:rPr lang="hu-HU" dirty="0" err="1"/>
              <a:t>MFt</a:t>
            </a:r>
            <a:r>
              <a:rPr lang="hu-HU" dirty="0"/>
              <a:t>, </a:t>
            </a:r>
            <a:r>
              <a:rPr lang="hu-HU" dirty="0" err="1"/>
              <a:t>III.célterület</a:t>
            </a:r>
            <a:r>
              <a:rPr lang="hu-HU" dirty="0"/>
              <a:t>: </a:t>
            </a:r>
            <a:r>
              <a:rPr lang="hu-HU" dirty="0" err="1"/>
              <a:t>term</a:t>
            </a:r>
            <a:r>
              <a:rPr lang="hu-HU" dirty="0"/>
              <a:t>. személyek, határon túli szerv. 240e-400eFt</a:t>
            </a:r>
          </a:p>
          <a:p>
            <a:pPr marL="400050" lvl="1" indent="0">
              <a:buNone/>
            </a:pPr>
            <a:r>
              <a:rPr lang="hu-HU" dirty="0"/>
              <a:t> </a:t>
            </a:r>
          </a:p>
          <a:p>
            <a:r>
              <a:rPr lang="hu-HU" sz="3400" b="1" dirty="0"/>
              <a:t>Európa a polgárokért program </a:t>
            </a:r>
            <a:r>
              <a:rPr lang="hu-HU" dirty="0"/>
              <a:t>– Testvérvárosi program, városok hálózatai, civil társadalmi projekt</a:t>
            </a:r>
          </a:p>
          <a:p>
            <a:pPr marL="400050" lvl="1" indent="0">
              <a:buNone/>
            </a:pPr>
            <a:r>
              <a:rPr lang="hu-HU" dirty="0"/>
              <a:t>Beadási határidő: 2018.09.01, támogatás 20e és 150e Euró témától </a:t>
            </a:r>
            <a:r>
              <a:rPr lang="hu-HU" dirty="0" smtClean="0"/>
              <a:t>függően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2527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Pályázatok – </a:t>
            </a:r>
            <a:r>
              <a:rPr lang="hu-HU" dirty="0" err="1" smtClean="0"/>
              <a:t>Leader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hu-HU" dirty="0" smtClean="0"/>
              <a:t>Balaton </a:t>
            </a:r>
            <a:r>
              <a:rPr lang="hu-HU" dirty="0"/>
              <a:t>térség 9 db HACS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Jellemző </a:t>
            </a:r>
            <a:r>
              <a:rPr lang="hu-HU" dirty="0"/>
              <a:t>témák: </a:t>
            </a:r>
            <a:endParaRPr lang="hu-HU" dirty="0" smtClean="0"/>
          </a:p>
          <a:p>
            <a:r>
              <a:rPr lang="hu-HU" sz="3000" dirty="0" smtClean="0"/>
              <a:t>helyi </a:t>
            </a:r>
            <a:r>
              <a:rPr lang="hu-HU" sz="3000" dirty="0"/>
              <a:t>termék előállítás, termékfejlesztés,piaci jelenlét, termelői összefogás,</a:t>
            </a:r>
          </a:p>
          <a:p>
            <a:r>
              <a:rPr lang="hu-HU" sz="3000" dirty="0"/>
              <a:t>civil szervezetek fejlesztései,</a:t>
            </a:r>
          </a:p>
          <a:p>
            <a:r>
              <a:rPr lang="hu-HU" sz="3000" dirty="0"/>
              <a:t>kulturális, helyi identitást erősítő programok, </a:t>
            </a:r>
          </a:p>
          <a:p>
            <a:r>
              <a:rPr lang="hu-HU" sz="3000" dirty="0"/>
              <a:t>kisléptékű turisztikai fejlesztések,</a:t>
            </a:r>
          </a:p>
          <a:p>
            <a:pPr>
              <a:spcAft>
                <a:spcPts val="600"/>
              </a:spcAft>
            </a:pPr>
            <a:r>
              <a:rPr lang="hu-HU" sz="3000" dirty="0"/>
              <a:t>megújuló energia </a:t>
            </a:r>
            <a:endParaRPr lang="hu-HU" sz="3000" dirty="0" smtClean="0"/>
          </a:p>
          <a:p>
            <a:pPr marL="0" indent="0">
              <a:spcAft>
                <a:spcPts val="600"/>
              </a:spcAft>
              <a:buNone/>
            </a:pPr>
            <a:endParaRPr lang="hu-HU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hu-HU" dirty="0" smtClean="0"/>
              <a:t>Beadás: pályázatonként eltérő</a:t>
            </a:r>
          </a:p>
          <a:p>
            <a:pPr marL="0" indent="0">
              <a:buNone/>
            </a:pPr>
            <a:r>
              <a:rPr lang="hu-HU" dirty="0" smtClean="0"/>
              <a:t>Elérhetőség: HACS honlapok, államkincstár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20733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BFT pályázat – </a:t>
            </a:r>
            <a:r>
              <a:rPr lang="hu-HU" dirty="0"/>
              <a:t>Településfejlesztés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Folyamatos BFT „misszió” – kisléptékű településfejlesztések támogatása</a:t>
            </a:r>
          </a:p>
          <a:p>
            <a:r>
              <a:rPr lang="hu-HU" dirty="0" smtClean="0"/>
              <a:t>Téma folyamatos illesztése az aktuális térségi igényekhez – települési felmérés 2018</a:t>
            </a:r>
          </a:p>
          <a:p>
            <a:pPr lvl="1"/>
            <a:r>
              <a:rPr lang="hu-HU" dirty="0" smtClean="0"/>
              <a:t>parti sétányok, </a:t>
            </a:r>
          </a:p>
          <a:p>
            <a:pPr lvl="1"/>
            <a:r>
              <a:rPr lang="hu-HU" dirty="0" smtClean="0"/>
              <a:t>települési zöldfelületek,</a:t>
            </a:r>
          </a:p>
          <a:p>
            <a:pPr lvl="1"/>
            <a:r>
              <a:rPr lang="hu-HU" dirty="0" smtClean="0"/>
              <a:t>Partvédőművek,</a:t>
            </a:r>
          </a:p>
          <a:p>
            <a:pPr lvl="1"/>
            <a:r>
              <a:rPr lang="hu-HU" dirty="0" smtClean="0"/>
              <a:t>Kegyeleti parkok</a:t>
            </a:r>
          </a:p>
          <a:p>
            <a:pPr lvl="1"/>
            <a:r>
              <a:rPr lang="hu-HU" dirty="0" smtClean="0"/>
              <a:t>Helyi értéket bemutató, közösségfejlesztést célzó fejlesztések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30117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BFT pályázat – Településfejlesztés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Támogatás mértéke: </a:t>
            </a:r>
            <a:r>
              <a:rPr lang="hu-HU" dirty="0" err="1" smtClean="0"/>
              <a:t>I.kat</a:t>
            </a:r>
            <a:r>
              <a:rPr lang="hu-HU" dirty="0" smtClean="0"/>
              <a:t>. 50%, </a:t>
            </a:r>
            <a:r>
              <a:rPr lang="hu-HU" dirty="0" err="1" smtClean="0"/>
              <a:t>II.kat</a:t>
            </a:r>
            <a:r>
              <a:rPr lang="hu-HU" dirty="0" smtClean="0"/>
              <a:t>. 90%</a:t>
            </a:r>
          </a:p>
          <a:p>
            <a:r>
              <a:rPr lang="hu-HU" dirty="0" smtClean="0"/>
              <a:t>Támogatás értéke:</a:t>
            </a:r>
          </a:p>
          <a:p>
            <a:pPr lvl="1"/>
            <a:r>
              <a:rPr lang="hu-HU" dirty="0" smtClean="0"/>
              <a:t>I. kat. min 3mFt – max.15mFt,</a:t>
            </a:r>
          </a:p>
          <a:p>
            <a:pPr lvl="1"/>
            <a:r>
              <a:rPr lang="hu-HU" dirty="0" smtClean="0"/>
              <a:t>II. kat. min. 1mFt – </a:t>
            </a:r>
            <a:r>
              <a:rPr lang="hu-HU" dirty="0" err="1" smtClean="0"/>
              <a:t>max</a:t>
            </a:r>
            <a:r>
              <a:rPr lang="hu-HU" dirty="0" smtClean="0"/>
              <a:t>. 5mFt.</a:t>
            </a:r>
          </a:p>
          <a:p>
            <a:r>
              <a:rPr lang="hu-HU" dirty="0" smtClean="0"/>
              <a:t>Keret: 140 millió Ft</a:t>
            </a:r>
          </a:p>
          <a:p>
            <a:r>
              <a:rPr lang="hu-HU" dirty="0" smtClean="0"/>
              <a:t>Pályázók: önkormányzat, 100% </a:t>
            </a:r>
            <a:r>
              <a:rPr lang="hu-HU" dirty="0" err="1" smtClean="0"/>
              <a:t>önk-i</a:t>
            </a:r>
            <a:r>
              <a:rPr lang="hu-HU" dirty="0" smtClean="0"/>
              <a:t> tulajdonú vagyonkezelő, településüzemeltető társaságok</a:t>
            </a:r>
          </a:p>
          <a:p>
            <a:r>
              <a:rPr lang="hu-HU" dirty="0" smtClean="0"/>
              <a:t>Hangsúly: Fenntarthatóság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63015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Környezettudatos Ötlettár</a:t>
            </a:r>
            <a:endParaRPr lang="hu-HU" dirty="0"/>
          </a:p>
        </p:txBody>
      </p:sp>
      <p:pic>
        <p:nvPicPr>
          <p:cNvPr id="4" name="Tartalom helye 3" descr="C:\Barbara\Fenntartható fejlődés\Képek\httpshu.pinterest.compin23081016815835811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20" y="1450774"/>
            <a:ext cx="3009765" cy="452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Kép 4" descr="C:\Barbara\Fenntartható fejlődés\Képek\httpshu.pinterest.compin49884409620967043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599205"/>
            <a:ext cx="2819400" cy="2114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Kép 5" descr="C:\Barbara\Fenntartható fejlődés\Képek\httpshu.pinterest.compin428475352028601235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120" y="2635896"/>
            <a:ext cx="2849880" cy="3800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4668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BFT további támogatási területek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Rendezvények </a:t>
            </a:r>
          </a:p>
          <a:p>
            <a:r>
              <a:rPr lang="hu-HU" dirty="0" smtClean="0"/>
              <a:t>Közbiztonság - vízbiztonság</a:t>
            </a:r>
          </a:p>
          <a:p>
            <a:pPr marL="400050" lvl="1" indent="0">
              <a:buNone/>
            </a:pPr>
            <a:r>
              <a:rPr lang="hu-HU" dirty="0" smtClean="0"/>
              <a:t>Vízbiztonsági fórum – Mentőöv projekt</a:t>
            </a:r>
          </a:p>
          <a:p>
            <a:pPr marL="400050" lvl="1" indent="0">
              <a:buNone/>
            </a:pPr>
            <a:endParaRPr lang="hu-HU" dirty="0"/>
          </a:p>
        </p:txBody>
      </p:sp>
      <p:pic>
        <p:nvPicPr>
          <p:cNvPr id="5" name="Kép 4"/>
          <p:cNvPicPr/>
          <p:nvPr/>
        </p:nvPicPr>
        <p:blipFill>
          <a:blip r:embed="rId2"/>
          <a:stretch>
            <a:fillRect/>
          </a:stretch>
        </p:blipFill>
        <p:spPr>
          <a:xfrm>
            <a:off x="4211960" y="3645024"/>
            <a:ext cx="206692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340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sz="3900" b="1" dirty="0" smtClean="0"/>
              <a:t>Köszönöm a figyelmet! </a:t>
            </a:r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sz="2100" cap="all" dirty="0" smtClean="0"/>
              <a:t>Elérhetőség</a:t>
            </a:r>
            <a:r>
              <a:rPr lang="hu-HU" sz="2400" dirty="0" smtClean="0"/>
              <a:t>:</a:t>
            </a:r>
            <a:br>
              <a:rPr lang="hu-HU" sz="2400" dirty="0" smtClean="0"/>
            </a:br>
            <a:r>
              <a:rPr lang="hu-HU" sz="2400" b="1" dirty="0"/>
              <a:t>Balatoni Integrációs Közhasznú </a:t>
            </a:r>
            <a:r>
              <a:rPr lang="hu-HU" sz="2400" b="1" dirty="0" smtClean="0"/>
              <a:t>Nonprofit Kft</a:t>
            </a:r>
            <a:r>
              <a:rPr lang="hu-HU" sz="2400" b="1" dirty="0"/>
              <a:t>. </a:t>
            </a:r>
            <a:br>
              <a:rPr lang="hu-HU" sz="2400" b="1" dirty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i="1" dirty="0" smtClean="0"/>
              <a:t>Siófok</a:t>
            </a:r>
            <a:r>
              <a:rPr lang="hu-HU" sz="2400" i="1" dirty="0"/>
              <a:t/>
            </a:r>
            <a:br>
              <a:rPr lang="hu-HU" sz="2400" i="1" dirty="0"/>
            </a:br>
            <a:r>
              <a:rPr lang="hu-HU" sz="2400" i="1" dirty="0" smtClean="0"/>
              <a:t>Batthyány u</a:t>
            </a:r>
            <a:r>
              <a:rPr lang="hu-HU" sz="2400" i="1" dirty="0"/>
              <a:t>. 1</a:t>
            </a:r>
            <a:r>
              <a:rPr lang="hu-HU" sz="2400" i="1" dirty="0" smtClean="0"/>
              <a:t>. </a:t>
            </a:r>
            <a:endParaRPr lang="hu-HU" sz="2400" i="1" dirty="0"/>
          </a:p>
          <a:p>
            <a:pPr marL="0" indent="0" algn="ctr">
              <a:buNone/>
            </a:pPr>
            <a:r>
              <a:rPr lang="hu-HU" sz="2400" i="1" dirty="0" smtClean="0"/>
              <a:t>8600</a:t>
            </a:r>
            <a:r>
              <a:rPr lang="hu-HU" sz="2400" dirty="0"/>
              <a:t/>
            </a:r>
            <a:br>
              <a:rPr lang="hu-HU" sz="2400" dirty="0"/>
            </a:br>
            <a:r>
              <a:rPr lang="hu-HU" sz="2800" dirty="0" err="1" smtClean="0"/>
              <a:t>bftkht</a:t>
            </a:r>
            <a:r>
              <a:rPr lang="hu-HU" sz="2800" dirty="0" smtClean="0"/>
              <a:t>@</a:t>
            </a:r>
            <a:r>
              <a:rPr lang="hu-HU" sz="2800" dirty="0" err="1" smtClean="0"/>
              <a:t>balatonregion.hu</a:t>
            </a:r>
            <a:endParaRPr lang="hu-HU" sz="2400" dirty="0"/>
          </a:p>
          <a:p>
            <a:pPr marL="0" indent="0" algn="ctr">
              <a:buNone/>
            </a:pPr>
            <a:endParaRPr lang="hu-HU" sz="2400" dirty="0" smtClean="0"/>
          </a:p>
          <a:p>
            <a:pPr marL="0" indent="0" algn="ctr">
              <a:buNone/>
            </a:pPr>
            <a:r>
              <a:rPr lang="hu-HU" sz="2400" dirty="0" smtClean="0"/>
              <a:t>Fekete-Páris Judit</a:t>
            </a:r>
            <a:br>
              <a:rPr lang="hu-HU" sz="2400" dirty="0" smtClean="0"/>
            </a:br>
            <a:r>
              <a:rPr lang="hu-HU" sz="2400" dirty="0" smtClean="0"/>
              <a:t>gazdasági igazgató</a:t>
            </a:r>
            <a:br>
              <a:rPr lang="hu-HU" sz="2400" dirty="0" smtClean="0"/>
            </a:br>
            <a:r>
              <a:rPr lang="hu-HU" sz="2400" dirty="0" err="1" smtClean="0">
                <a:hlinkClick r:id="rId2"/>
              </a:rPr>
              <a:t>fejudit</a:t>
            </a:r>
            <a:r>
              <a:rPr lang="hu-HU" sz="2400" dirty="0" smtClean="0">
                <a:hlinkClick r:id="rId2"/>
              </a:rPr>
              <a:t>@</a:t>
            </a:r>
            <a:r>
              <a:rPr lang="hu-HU" sz="2400" dirty="0" err="1" smtClean="0">
                <a:hlinkClick r:id="rId2"/>
              </a:rPr>
              <a:t>balatonregion.hu</a:t>
            </a:r>
            <a:r>
              <a:rPr lang="hu-HU" sz="2400" dirty="0" smtClean="0"/>
              <a:t> </a:t>
            </a:r>
          </a:p>
          <a:p>
            <a:pPr marL="0" indent="0" algn="ctr">
              <a:buNone/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22321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A balatoni pályázatok keretei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34000"/>
              </a:lnSpc>
            </a:pPr>
            <a:r>
              <a:rPr lang="hu-HU" sz="4400" b="1" dirty="0" smtClean="0"/>
              <a:t>2004 előtt </a:t>
            </a:r>
            <a:r>
              <a:rPr lang="hu-HU" sz="4400" dirty="0" smtClean="0"/>
              <a:t>– hazai forrás – balatoni keret</a:t>
            </a:r>
          </a:p>
          <a:p>
            <a:pPr>
              <a:lnSpc>
                <a:spcPct val="134000"/>
              </a:lnSpc>
            </a:pPr>
            <a:r>
              <a:rPr lang="hu-HU" sz="4400" b="1" dirty="0" smtClean="0"/>
              <a:t>2004-06 NFT I </a:t>
            </a:r>
            <a:r>
              <a:rPr lang="hu-HU" sz="4400" dirty="0" smtClean="0"/>
              <a:t>– EU szerkezet, balatoni specifikum nincs</a:t>
            </a:r>
          </a:p>
          <a:p>
            <a:pPr>
              <a:lnSpc>
                <a:spcPct val="134000"/>
              </a:lnSpc>
            </a:pPr>
            <a:r>
              <a:rPr lang="hu-HU" sz="4400" b="1" dirty="0" smtClean="0"/>
              <a:t>2007-13 NFT II </a:t>
            </a:r>
            <a:r>
              <a:rPr lang="hu-HU" sz="4400" dirty="0" smtClean="0"/>
              <a:t>– </a:t>
            </a:r>
            <a:r>
              <a:rPr lang="hu-HU" sz="4400" dirty="0"/>
              <a:t>EU szerkezet, </a:t>
            </a:r>
            <a:r>
              <a:rPr lang="hu-HU" sz="4400" dirty="0" smtClean="0"/>
              <a:t>Turisztikában balatoni programelem</a:t>
            </a:r>
          </a:p>
          <a:p>
            <a:pPr>
              <a:lnSpc>
                <a:spcPct val="134000"/>
              </a:lnSpc>
            </a:pPr>
            <a:r>
              <a:rPr lang="hu-HU" sz="4400" b="1" dirty="0" smtClean="0"/>
              <a:t>2014-20 Széchenyi 2020 </a:t>
            </a:r>
          </a:p>
          <a:p>
            <a:pPr marL="400050" lvl="1" indent="0">
              <a:lnSpc>
                <a:spcPct val="134000"/>
              </a:lnSpc>
              <a:buNone/>
            </a:pPr>
            <a:r>
              <a:rPr lang="hu-HU" sz="3800" dirty="0" smtClean="0"/>
              <a:t>Elfogadott Balaton </a:t>
            </a:r>
            <a:r>
              <a:rPr lang="hu-HU" sz="3800" dirty="0"/>
              <a:t>Fejlesztési </a:t>
            </a:r>
            <a:r>
              <a:rPr lang="hu-HU" sz="3800" dirty="0" smtClean="0"/>
              <a:t>Program (Koncepció, Stratégia), Balaton Program EU forrás szerkezetben + hazai forrás </a:t>
            </a:r>
            <a:r>
              <a:rPr lang="hu-HU" sz="3800" dirty="0"/>
              <a:t>1821/2015. (11.12.) </a:t>
            </a:r>
            <a:r>
              <a:rPr lang="hu-HU" sz="3800" dirty="0" smtClean="0"/>
              <a:t>majd </a:t>
            </a:r>
            <a:r>
              <a:rPr lang="hu-HU" sz="3800" dirty="0"/>
              <a:t>1861/2016. (</a:t>
            </a:r>
            <a:r>
              <a:rPr lang="hu-HU" sz="3800" dirty="0" smtClean="0"/>
              <a:t>12.27.) Kormányhatározat </a:t>
            </a:r>
            <a:endParaRPr lang="hu-HU" sz="3800" dirty="0"/>
          </a:p>
          <a:p>
            <a:pPr marL="400050" lvl="1" indent="0">
              <a:lnSpc>
                <a:spcPct val="134000"/>
              </a:lnSpc>
              <a:buNone/>
            </a:pPr>
            <a:r>
              <a:rPr lang="hu-HU" sz="3800" dirty="0" smtClean="0"/>
              <a:t>Megvalósulás a célok </a:t>
            </a:r>
            <a:r>
              <a:rPr lang="hu-HU" sz="3800" dirty="0" err="1" smtClean="0"/>
              <a:t>nagyrészét</a:t>
            </a:r>
            <a:r>
              <a:rPr lang="hu-HU" sz="3800" dirty="0" smtClean="0"/>
              <a:t> lefedi, de a célok közötti felosztás eltér és a specifikus elemek nem tudnak megjelenni</a:t>
            </a:r>
          </a:p>
          <a:p>
            <a:pPr>
              <a:lnSpc>
                <a:spcPct val="134000"/>
              </a:lnSpc>
            </a:pPr>
            <a:r>
              <a:rPr lang="hu-HU" sz="4400" b="1" dirty="0" smtClean="0"/>
              <a:t>2020-27 cél nagyobb önállóság a Balatonnak</a:t>
            </a:r>
            <a:endParaRPr lang="hu-HU" sz="4400" b="1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9470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b="1" dirty="0" smtClean="0"/>
              <a:t>Fejlesztési forráskihelyezés jellemzői </a:t>
            </a:r>
            <a:r>
              <a:rPr lang="hu-HU" sz="2800" b="1" dirty="0"/>
              <a:t>-</a:t>
            </a:r>
            <a:r>
              <a:rPr lang="hu-HU" sz="2800" b="1" dirty="0" smtClean="0"/>
              <a:t> 2014-2020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r>
              <a:rPr lang="hu-HU" sz="2000" dirty="0" smtClean="0"/>
              <a:t>A Magyarországon kihelyezett fejlesztési források mintegy </a:t>
            </a:r>
            <a:br>
              <a:rPr lang="hu-HU" sz="2000" dirty="0" smtClean="0"/>
            </a:br>
            <a:r>
              <a:rPr lang="hu-HU" sz="2000" b="1" dirty="0" smtClean="0"/>
              <a:t>4%-a kerül a Balaton Kiemelt Üdülőkörzetbe</a:t>
            </a:r>
          </a:p>
          <a:p>
            <a:r>
              <a:rPr lang="hu-HU" sz="2000" dirty="0" smtClean="0"/>
              <a:t>2018. április 11-ig: </a:t>
            </a:r>
            <a:r>
              <a:rPr lang="hu-HU" sz="2000" b="1" dirty="0" smtClean="0"/>
              <a:t>292 Mrd Ft megítélt támogatás, és 219 Mrd Ft kifizetett összeg</a:t>
            </a:r>
            <a:r>
              <a:rPr lang="hu-HU" sz="2000" dirty="0" smtClean="0"/>
              <a:t> az operatív programokon keresztül</a:t>
            </a:r>
          </a:p>
          <a:p>
            <a:r>
              <a:rPr lang="hu-HU" sz="2000" dirty="0" smtClean="0"/>
              <a:t>A kifizetések </a:t>
            </a:r>
            <a:r>
              <a:rPr lang="hu-HU" sz="2000" b="1" dirty="0" smtClean="0"/>
              <a:t>70%-a a parti vagy partközeli településeken </a:t>
            </a:r>
            <a:r>
              <a:rPr lang="hu-HU" sz="2000" dirty="0" smtClean="0"/>
              <a:t>realizálódott eddig</a:t>
            </a:r>
          </a:p>
          <a:p>
            <a:r>
              <a:rPr lang="hu-HU" sz="2000" dirty="0" smtClean="0"/>
              <a:t>A benyújtott </a:t>
            </a:r>
            <a:r>
              <a:rPr lang="hu-HU" sz="2000" b="1" dirty="0" smtClean="0"/>
              <a:t>pályázatok 45%-a a </a:t>
            </a:r>
            <a:r>
              <a:rPr lang="hu-HU" sz="2000" b="1" dirty="0" err="1" smtClean="0"/>
              <a:t>GINOP</a:t>
            </a:r>
            <a:r>
              <a:rPr lang="hu-HU" sz="2000" dirty="0" err="1" smtClean="0"/>
              <a:t>-ba</a:t>
            </a:r>
            <a:r>
              <a:rPr lang="hu-HU" sz="2000" dirty="0" smtClean="0"/>
              <a:t> érkezett, ennek nyomán a pályázók túlnyomó többsége vállalkozás</a:t>
            </a:r>
          </a:p>
          <a:p>
            <a:r>
              <a:rPr lang="hu-HU" sz="2000" dirty="0" smtClean="0"/>
              <a:t>Az egy főre jutó támogatások tekintetében </a:t>
            </a:r>
            <a:r>
              <a:rPr lang="hu-HU" sz="2000" b="1" dirty="0" smtClean="0"/>
              <a:t>a BKÜ felülreprezentált az országos értékekhez viszonyítva </a:t>
            </a:r>
          </a:p>
          <a:p>
            <a:r>
              <a:rPr lang="hu-HU" sz="2000" dirty="0" smtClean="0"/>
              <a:t>A 1861/2016. Kormányhatározatban </a:t>
            </a:r>
            <a:r>
              <a:rPr lang="hu-HU" sz="2000" b="1" dirty="0" smtClean="0"/>
              <a:t>dedikált összegek 102,79%-a már megítélt támogatásként azonosítható,</a:t>
            </a:r>
          </a:p>
          <a:p>
            <a:r>
              <a:rPr lang="hu-HU" sz="2000" b="1" dirty="0" smtClean="0"/>
              <a:t>670 </a:t>
            </a:r>
            <a:r>
              <a:rPr lang="hu-HU" sz="2000" b="1" dirty="0"/>
              <a:t>db</a:t>
            </a:r>
            <a:r>
              <a:rPr lang="hu-HU" sz="2000" dirty="0"/>
              <a:t> projekt lépett megvalósulási fázisba</a:t>
            </a: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3215771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Autofit/>
          </a:bodyPr>
          <a:lstStyle/>
          <a:p>
            <a:r>
              <a:rPr lang="hu-HU" sz="2400" b="1" dirty="0" smtClean="0"/>
              <a:t>Megítélt </a:t>
            </a:r>
            <a:r>
              <a:rPr lang="hu-HU" sz="2400" b="1" dirty="0"/>
              <a:t>támogatások mértéke 1861/2016. Kormányhatározatba foglalt fejlesztési irányok szerint</a:t>
            </a:r>
            <a:endParaRPr lang="hu-HU" sz="2400" dirty="0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2973576"/>
              </p:ext>
            </p:extLst>
          </p:nvPr>
        </p:nvGraphicFramePr>
        <p:xfrm>
          <a:off x="-252536" y="764704"/>
          <a:ext cx="939653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5233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b="1" dirty="0" smtClean="0"/>
              <a:t>A Vidékfejlesztési Program </a:t>
            </a:r>
            <a:r>
              <a:rPr lang="hu-HU" sz="2800" b="1" dirty="0" err="1" smtClean="0"/>
              <a:t>forráskihelyezési</a:t>
            </a:r>
            <a:r>
              <a:rPr lang="hu-HU" sz="2800" b="1" dirty="0" smtClean="0"/>
              <a:t> jellemzői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A BKÜ területéről beérkezett </a:t>
            </a:r>
            <a:r>
              <a:rPr lang="hu-HU" sz="2800" b="1" dirty="0" smtClean="0"/>
              <a:t>forrásigény</a:t>
            </a:r>
            <a:r>
              <a:rPr lang="hu-HU" sz="2800" dirty="0" smtClean="0"/>
              <a:t>ek meghaladják a </a:t>
            </a:r>
            <a:r>
              <a:rPr lang="hu-HU" sz="2800" b="1" dirty="0" smtClean="0"/>
              <a:t>42,8 Mrd Ft-ot. </a:t>
            </a:r>
          </a:p>
          <a:p>
            <a:r>
              <a:rPr lang="hu-HU" sz="2800" dirty="0" smtClean="0"/>
              <a:t>Kötelezettségvállalás: </a:t>
            </a:r>
            <a:r>
              <a:rPr lang="hu-HU" sz="2800" b="1" dirty="0" smtClean="0"/>
              <a:t>34,8</a:t>
            </a:r>
            <a:r>
              <a:rPr lang="hu-HU" sz="2800" dirty="0" smtClean="0"/>
              <a:t> Mrd Ft</a:t>
            </a:r>
          </a:p>
          <a:p>
            <a:r>
              <a:rPr lang="hu-HU" sz="2800" b="1" dirty="0" smtClean="0"/>
              <a:t>Kifizetett támogatás </a:t>
            </a:r>
            <a:r>
              <a:rPr lang="hu-HU" sz="2800" dirty="0" smtClean="0"/>
              <a:t>mindössze </a:t>
            </a:r>
            <a:r>
              <a:rPr lang="hu-HU" sz="2800" b="1" dirty="0" smtClean="0"/>
              <a:t>5,</a:t>
            </a:r>
            <a:r>
              <a:rPr lang="hu-HU" sz="2800" b="1" dirty="0" err="1" smtClean="0"/>
              <a:t>5</a:t>
            </a:r>
            <a:r>
              <a:rPr lang="hu-HU" sz="2800" b="1" dirty="0" smtClean="0"/>
              <a:t> Mrd Ft</a:t>
            </a:r>
            <a:r>
              <a:rPr lang="hu-HU" sz="2800" dirty="0" smtClean="0"/>
              <a:t>.</a:t>
            </a:r>
          </a:p>
          <a:p>
            <a:r>
              <a:rPr lang="hu-HU" sz="2800" dirty="0"/>
              <a:t>A támogatási kérelmek összege az </a:t>
            </a:r>
            <a:r>
              <a:rPr lang="hu-HU" sz="2800" b="1" dirty="0" smtClean="0"/>
              <a:t>agrár-környezetgazdálkodás (11,3 Mrd), </a:t>
            </a:r>
            <a:r>
              <a:rPr lang="hu-HU" sz="2800" b="1" dirty="0"/>
              <a:t>a mezőgazdasági termékek </a:t>
            </a:r>
            <a:r>
              <a:rPr lang="hu-HU" sz="2800" b="1" dirty="0" smtClean="0"/>
              <a:t>értéknövelése (8 Mrd)</a:t>
            </a:r>
            <a:r>
              <a:rPr lang="hu-HU" sz="2800" dirty="0" smtClean="0"/>
              <a:t>, </a:t>
            </a:r>
            <a:r>
              <a:rPr lang="hu-HU" sz="2800" dirty="0"/>
              <a:t>valamint a </a:t>
            </a:r>
            <a:r>
              <a:rPr lang="hu-HU" sz="2800" b="1" dirty="0" smtClean="0"/>
              <a:t>borászat (5,4 Mrd)</a:t>
            </a:r>
            <a:r>
              <a:rPr lang="hu-HU" sz="2800" dirty="0" smtClean="0"/>
              <a:t> </a:t>
            </a:r>
            <a:r>
              <a:rPr lang="hu-HU" sz="2800" dirty="0"/>
              <a:t>témakörében a </a:t>
            </a:r>
            <a:r>
              <a:rPr lang="hu-HU" sz="2800" dirty="0" smtClean="0"/>
              <a:t>legnagyobb.</a:t>
            </a:r>
          </a:p>
        </p:txBody>
      </p:sp>
    </p:spTree>
    <p:extLst>
      <p:ext uri="{BB962C8B-B14F-4D97-AF65-F5344CB8AC3E}">
        <p14:creationId xmlns:p14="http://schemas.microsoft.com/office/powerpoint/2010/main" val="3175167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Autofit/>
          </a:bodyPr>
          <a:lstStyle/>
          <a:p>
            <a:r>
              <a:rPr lang="hu-HU" sz="2800" b="1" dirty="0" smtClean="0"/>
              <a:t>Az egy főre jutó megítélt támogatások alakulása a BKÜ településein</a:t>
            </a:r>
            <a:endParaRPr lang="hu-HU" sz="2800" b="1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935" y="1268760"/>
            <a:ext cx="9200935" cy="547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542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Monitoring jelentés</a:t>
            </a:r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Elérhetősége: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475" y="1316684"/>
            <a:ext cx="3743325" cy="4667250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457200" y="4005064"/>
            <a:ext cx="4834880" cy="64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err="1" smtClean="0">
                <a:hlinkClick r:id="rId3"/>
              </a:rPr>
              <a:t>www.balatonregion.hu</a:t>
            </a:r>
            <a:r>
              <a:rPr lang="hu-HU" dirty="0" smtClean="0">
                <a:hlinkClick r:id="rId3"/>
              </a:rPr>
              <a:t>/</a:t>
            </a:r>
            <a:r>
              <a:rPr lang="hu-HU" dirty="0" err="1" smtClean="0">
                <a:hlinkClick r:id="rId3"/>
              </a:rPr>
              <a:t>eves-monitoring-jelentesek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79604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6912" y="53752"/>
            <a:ext cx="8229600" cy="1143000"/>
          </a:xfrm>
        </p:spPr>
        <p:txBody>
          <a:bodyPr/>
          <a:lstStyle/>
          <a:p>
            <a:r>
              <a:rPr lang="hu-HU" dirty="0" smtClean="0"/>
              <a:t>Pályázatok – Szociális témakörben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5192" y="980728"/>
            <a:ext cx="8229600" cy="5661248"/>
          </a:xfrm>
        </p:spPr>
        <p:txBody>
          <a:bodyPr>
            <a:normAutofit fontScale="55000" lnSpcReduction="20000"/>
          </a:bodyPr>
          <a:lstStyle/>
          <a:p>
            <a:r>
              <a:rPr lang="hu-HU" sz="4400" b="1" dirty="0" smtClean="0"/>
              <a:t>EFOP-2.1.2-16 </a:t>
            </a:r>
            <a:r>
              <a:rPr lang="hu-HU" sz="4400" b="1" dirty="0"/>
              <a:t>- Gyerekesély programok infrastrukturális hátt</a:t>
            </a:r>
            <a:r>
              <a:rPr lang="hu-HU" sz="3800" b="1" dirty="0"/>
              <a:t>ere</a:t>
            </a:r>
            <a:endParaRPr lang="hu-HU" sz="3800" dirty="0"/>
          </a:p>
          <a:p>
            <a:pPr marL="400050" lvl="1" indent="0">
              <a:buNone/>
            </a:pPr>
            <a:r>
              <a:rPr lang="hu-HU" sz="3600" dirty="0"/>
              <a:t>Beadási határidő: 2019.01.15.</a:t>
            </a:r>
          </a:p>
          <a:p>
            <a:pPr marL="400050" lvl="1" indent="0">
              <a:buNone/>
            </a:pPr>
            <a:r>
              <a:rPr lang="hu-HU" sz="3600" dirty="0"/>
              <a:t>Támogatás: 100%, min.10MFt, </a:t>
            </a:r>
            <a:r>
              <a:rPr lang="hu-HU" sz="3600" dirty="0" err="1"/>
              <a:t>max</a:t>
            </a:r>
            <a:r>
              <a:rPr lang="hu-HU" sz="3600" dirty="0"/>
              <a:t>: 100MFt</a:t>
            </a:r>
          </a:p>
          <a:p>
            <a:pPr marL="400050" lvl="1" indent="0">
              <a:buNone/>
            </a:pPr>
            <a:r>
              <a:rPr lang="hu-HU" sz="3600" dirty="0"/>
              <a:t> </a:t>
            </a:r>
          </a:p>
          <a:p>
            <a:r>
              <a:rPr lang="hu-HU" sz="4400" b="1" dirty="0"/>
              <a:t>EFOP-2.2.5-17 Intézményi ellátásról a közösségi alapú szolgáltatásokra való áttérés fejlesztése </a:t>
            </a:r>
            <a:r>
              <a:rPr lang="hu-HU" sz="4400" dirty="0"/>
              <a:t>– intézményi férőhely kiváltás 2023-ig </a:t>
            </a:r>
            <a:r>
              <a:rPr lang="hu-HU" dirty="0"/>
              <a:t>– </a:t>
            </a:r>
            <a:r>
              <a:rPr lang="hu-HU" sz="3600" dirty="0"/>
              <a:t>FPSZ betegek ápolási, ellátási formák kialakítása</a:t>
            </a:r>
          </a:p>
          <a:p>
            <a:pPr marL="400050" lvl="1" indent="0">
              <a:buNone/>
            </a:pPr>
            <a:r>
              <a:rPr lang="hu-HU" sz="3600" dirty="0"/>
              <a:t>Beadási határidő: 2019.07.01.</a:t>
            </a:r>
          </a:p>
          <a:p>
            <a:pPr marL="400050" lvl="1" indent="0">
              <a:buNone/>
            </a:pPr>
            <a:r>
              <a:rPr lang="hu-HU" sz="3600" dirty="0"/>
              <a:t>Támogatás: 100%, min.290MFt, </a:t>
            </a:r>
            <a:r>
              <a:rPr lang="hu-HU" sz="3600" dirty="0" err="1"/>
              <a:t>max</a:t>
            </a:r>
            <a:r>
              <a:rPr lang="hu-HU" sz="3600" dirty="0"/>
              <a:t>: 6,3MrdFt</a:t>
            </a:r>
          </a:p>
          <a:p>
            <a:pPr marL="400050" lvl="1" indent="0">
              <a:buNone/>
            </a:pPr>
            <a:r>
              <a:rPr lang="hu-HU" dirty="0"/>
              <a:t> </a:t>
            </a:r>
          </a:p>
          <a:p>
            <a:r>
              <a:rPr lang="hu-HU" sz="4400" b="1" dirty="0"/>
              <a:t>Önkormányzati étkeztetési fejlesztések támogatása – BM pályázat </a:t>
            </a:r>
            <a:endParaRPr lang="hu-HU" sz="4400" dirty="0"/>
          </a:p>
          <a:p>
            <a:pPr marL="400050" lvl="1" indent="0">
              <a:buNone/>
            </a:pPr>
            <a:r>
              <a:rPr lang="hu-HU" sz="3600" dirty="0"/>
              <a:t>Beadási határidő: </a:t>
            </a:r>
            <a:r>
              <a:rPr lang="hu-HU" sz="3600" dirty="0" smtClean="0"/>
              <a:t>2018.07.05. Támogatás</a:t>
            </a:r>
            <a:r>
              <a:rPr lang="hu-HU" sz="3600" dirty="0"/>
              <a:t>: </a:t>
            </a:r>
            <a:r>
              <a:rPr lang="hu-HU" sz="3600" dirty="0" err="1"/>
              <a:t>max</a:t>
            </a:r>
            <a:r>
              <a:rPr lang="hu-HU" sz="3600" dirty="0"/>
              <a:t> 40MFt</a:t>
            </a:r>
          </a:p>
          <a:p>
            <a:pPr marL="400050" lvl="1" indent="0">
              <a:buNone/>
            </a:pPr>
            <a:r>
              <a:rPr lang="hu-HU" dirty="0"/>
              <a:t> </a:t>
            </a:r>
          </a:p>
          <a:p>
            <a:r>
              <a:rPr lang="hu-HU" sz="4400" b="1" dirty="0"/>
              <a:t>Családbarát önkormányzat </a:t>
            </a:r>
            <a:r>
              <a:rPr lang="hu-HU" sz="4400" b="1" dirty="0" smtClean="0"/>
              <a:t>díj </a:t>
            </a:r>
            <a:r>
              <a:rPr lang="hu-HU" b="1" dirty="0" smtClean="0"/>
              <a:t>- </a:t>
            </a:r>
            <a:r>
              <a:rPr lang="hu-HU" dirty="0"/>
              <a:t>Nagycsaládosok Országos Egyesületének </a:t>
            </a:r>
          </a:p>
          <a:p>
            <a:pPr marL="400050" lvl="1" indent="0">
              <a:buNone/>
            </a:pPr>
            <a:r>
              <a:rPr lang="hu-HU" sz="3600" dirty="0"/>
              <a:t>Beadási határidő: 2018.09.15</a:t>
            </a:r>
            <a:r>
              <a:rPr lang="hu-HU" sz="3600" dirty="0" smtClean="0"/>
              <a:t>.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3171104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Pályázatok – </a:t>
            </a:r>
            <a:r>
              <a:rPr lang="hu-HU" dirty="0" smtClean="0"/>
              <a:t>Turisztika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dirty="0" smtClean="0"/>
              <a:t>GINOP-7.1.9-17 </a:t>
            </a:r>
            <a:r>
              <a:rPr lang="hu-HU" b="1" dirty="0"/>
              <a:t>Turisztikailag frekventált térségek integrált termék- és szolgáltatás </a:t>
            </a:r>
            <a:r>
              <a:rPr lang="hu-HU" b="1" dirty="0" smtClean="0"/>
              <a:t>fejlesztése </a:t>
            </a:r>
            <a:r>
              <a:rPr lang="hu-HU" sz="2600" dirty="0" smtClean="0"/>
              <a:t>– MTÜ előzetes egyeztetés</a:t>
            </a:r>
            <a:endParaRPr lang="hu-HU" sz="2600" dirty="0"/>
          </a:p>
          <a:p>
            <a:pPr marL="400050" lvl="1" indent="0">
              <a:buNone/>
            </a:pPr>
            <a:r>
              <a:rPr lang="hu-HU" dirty="0"/>
              <a:t>Beadási határidő: 2018.11.15</a:t>
            </a:r>
            <a:r>
              <a:rPr lang="hu-HU" b="1" dirty="0"/>
              <a:t>.</a:t>
            </a:r>
            <a:endParaRPr lang="hu-HU" dirty="0"/>
          </a:p>
          <a:p>
            <a:pPr marL="400050" lvl="1" indent="0">
              <a:buNone/>
            </a:pPr>
            <a:r>
              <a:rPr lang="hu-HU" dirty="0"/>
              <a:t>Támogatás: Regionális támogatás (</a:t>
            </a:r>
            <a:r>
              <a:rPr lang="hu-HU" dirty="0" err="1"/>
              <a:t>NyD</a:t>
            </a:r>
            <a:r>
              <a:rPr lang="hu-HU" dirty="0"/>
              <a:t>:25%, KD:35%, DD:50%), sport, kultúra, helyi </a:t>
            </a:r>
            <a:r>
              <a:rPr lang="hu-HU" dirty="0" err="1"/>
              <a:t>infra</a:t>
            </a:r>
            <a:r>
              <a:rPr lang="hu-HU" dirty="0"/>
              <a:t>, </a:t>
            </a:r>
            <a:r>
              <a:rPr lang="hu-HU" dirty="0" err="1"/>
              <a:t>deminimis</a:t>
            </a:r>
            <a:r>
              <a:rPr lang="hu-HU" dirty="0"/>
              <a:t> 100%, min.200MFt, </a:t>
            </a:r>
            <a:r>
              <a:rPr lang="hu-HU" dirty="0" err="1"/>
              <a:t>max</a:t>
            </a:r>
            <a:r>
              <a:rPr lang="hu-HU" dirty="0"/>
              <a:t>: 3MrdFt</a:t>
            </a:r>
          </a:p>
          <a:p>
            <a:pPr marL="400050" lvl="1" indent="0">
              <a:buNone/>
            </a:pPr>
            <a:r>
              <a:rPr lang="hu-HU" dirty="0"/>
              <a:t> </a:t>
            </a:r>
          </a:p>
          <a:p>
            <a:r>
              <a:rPr lang="hu-HU" b="1" dirty="0" err="1"/>
              <a:t>Interreg</a:t>
            </a:r>
            <a:r>
              <a:rPr lang="hu-HU" b="1" dirty="0"/>
              <a:t> V-A Szlovénia-Magyarország Együttműködési Program Nyílt Pályázati Felhívás</a:t>
            </a:r>
            <a:endParaRPr lang="hu-HU" dirty="0"/>
          </a:p>
          <a:p>
            <a:pPr marL="400050" lvl="1" indent="0">
              <a:buNone/>
            </a:pPr>
            <a:r>
              <a:rPr lang="hu-HU" dirty="0"/>
              <a:t>Beadási határidő: 2018.06.29 – csak Zala megye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4777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5530</TotalTime>
  <Words>513</Words>
  <Application>Microsoft Office PowerPoint</Application>
  <PresentationFormat>Diavetítés a képernyőre (4:3 oldalarány)</PresentationFormat>
  <Paragraphs>132</Paragraphs>
  <Slides>18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19" baseType="lpstr">
      <vt:lpstr>Office-téma</vt:lpstr>
      <vt:lpstr>Tájékoztató a Balaton térségi pályázatok alakulásáról </vt:lpstr>
      <vt:lpstr>A balatoni pályázatok keretei</vt:lpstr>
      <vt:lpstr>Fejlesztési forráskihelyezés jellemzői - 2014-2020</vt:lpstr>
      <vt:lpstr>Megítélt támogatások mértéke 1861/2016. Kormányhatározatba foglalt fejlesztési irányok szerint</vt:lpstr>
      <vt:lpstr>A Vidékfejlesztési Program forráskihelyezési jellemzői</vt:lpstr>
      <vt:lpstr>Az egy főre jutó megítélt támogatások alakulása a BKÜ településein</vt:lpstr>
      <vt:lpstr>PowerPoint bemutató</vt:lpstr>
      <vt:lpstr>Pályázatok – Szociális témakörben</vt:lpstr>
      <vt:lpstr>Pályázatok – Turisztika</vt:lpstr>
      <vt:lpstr>Pályázatok – Környezet</vt:lpstr>
      <vt:lpstr>Pályázatok – Településfejlesztés</vt:lpstr>
      <vt:lpstr>Pályázatok – Kultúra</vt:lpstr>
      <vt:lpstr>Pályázatok – Leader</vt:lpstr>
      <vt:lpstr>BFT pályázat – Településfejlesztés</vt:lpstr>
      <vt:lpstr>BFT pályázat – Településfejlesztés</vt:lpstr>
      <vt:lpstr>Környezettudatos Ötlettár</vt:lpstr>
      <vt:lpstr>BFT további támogatási területek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Wachter Balazs</dc:creator>
  <cp:lastModifiedBy>User</cp:lastModifiedBy>
  <cp:revision>329</cp:revision>
  <cp:lastPrinted>2018-06-05T11:33:07Z</cp:lastPrinted>
  <dcterms:created xsi:type="dcterms:W3CDTF">2014-06-02T15:05:29Z</dcterms:created>
  <dcterms:modified xsi:type="dcterms:W3CDTF">2018-06-06T05:28:27Z</dcterms:modified>
</cp:coreProperties>
</file>