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1" r:id="rId5"/>
    <p:sldId id="272" r:id="rId6"/>
    <p:sldId id="274" r:id="rId7"/>
    <p:sldId id="273" r:id="rId8"/>
    <p:sldId id="275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ABB8-037F-441F-907B-510CAFE3CBF4}" type="datetimeFigureOut">
              <a:rPr lang="hu-HU" smtClean="0"/>
              <a:pPr/>
              <a:t>2018.04.26.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7FB-CD4F-479D-8D7E-C867E9ADFDB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ABB8-037F-441F-907B-510CAFE3CBF4}" type="datetimeFigureOut">
              <a:rPr lang="hu-HU" smtClean="0"/>
              <a:pPr/>
              <a:t>2018.04.26.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7FB-CD4F-479D-8D7E-C867E9ADFDB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ABB8-037F-441F-907B-510CAFE3CBF4}" type="datetimeFigureOut">
              <a:rPr lang="hu-HU" smtClean="0"/>
              <a:pPr/>
              <a:t>2018.04.26.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7FB-CD4F-479D-8D7E-C867E9ADFDB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ABB8-037F-441F-907B-510CAFE3CBF4}" type="datetimeFigureOut">
              <a:rPr lang="hu-HU" smtClean="0"/>
              <a:pPr/>
              <a:t>2018.04.26.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7FB-CD4F-479D-8D7E-C867E9ADFDB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ABB8-037F-441F-907B-510CAFE3CBF4}" type="datetimeFigureOut">
              <a:rPr lang="hu-HU" smtClean="0"/>
              <a:pPr/>
              <a:t>2018.04.26.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7FB-CD4F-479D-8D7E-C867E9ADFDB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ABB8-037F-441F-907B-510CAFE3CBF4}" type="datetimeFigureOut">
              <a:rPr lang="hu-HU" smtClean="0"/>
              <a:pPr/>
              <a:t>2018.04.26.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7FB-CD4F-479D-8D7E-C867E9ADFDB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ABB8-037F-441F-907B-510CAFE3CBF4}" type="datetimeFigureOut">
              <a:rPr lang="hu-HU" smtClean="0"/>
              <a:pPr/>
              <a:t>2018.04.26.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7FB-CD4F-479D-8D7E-C867E9ADFDB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ABB8-037F-441F-907B-510CAFE3CBF4}" type="datetimeFigureOut">
              <a:rPr lang="hu-HU" smtClean="0"/>
              <a:pPr/>
              <a:t>2018.04.26.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7FB-CD4F-479D-8D7E-C867E9ADFDB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ABB8-037F-441F-907B-510CAFE3CBF4}" type="datetimeFigureOut">
              <a:rPr lang="hu-HU" smtClean="0"/>
              <a:pPr/>
              <a:t>2018.04.26.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7FB-CD4F-479D-8D7E-C867E9ADFDB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ABB8-037F-441F-907B-510CAFE3CBF4}" type="datetimeFigureOut">
              <a:rPr lang="hu-HU" smtClean="0"/>
              <a:pPr/>
              <a:t>2018.04.26.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7FB-CD4F-479D-8D7E-C867E9ADFDB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ABB8-037F-441F-907B-510CAFE3CBF4}" type="datetimeFigureOut">
              <a:rPr lang="hu-HU" smtClean="0"/>
              <a:pPr/>
              <a:t>2018.04.26.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7FB-CD4F-479D-8D7E-C867E9ADFDB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1ABB8-037F-441F-907B-510CAFE3CBF4}" type="datetimeFigureOut">
              <a:rPr lang="hu-HU" smtClean="0"/>
              <a:pPr/>
              <a:t>2018.04.26.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367FB-CD4F-479D-8D7E-C867E9ADFDB2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OVF_ppt_al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" y="0"/>
            <a:ext cx="9143085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331640" y="1196753"/>
            <a:ext cx="7126560" cy="1296144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Balatonnal kapcsolatos projektek összefoglaló bemutatása</a:t>
            </a:r>
            <a:endParaRPr lang="hu-HU" b="1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2160240" cy="3960440"/>
          </a:xfrm>
        </p:spPr>
        <p:txBody>
          <a:bodyPr/>
          <a:lstStyle/>
          <a:p>
            <a:pPr algn="l"/>
            <a:r>
              <a:rPr lang="hu-HU" sz="3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Előadó:</a:t>
            </a:r>
          </a:p>
          <a:p>
            <a:pPr algn="l"/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hu-HU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hu-HU" sz="28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Dátum:</a:t>
            </a:r>
          </a:p>
          <a:p>
            <a:pPr algn="l"/>
            <a:r>
              <a:rPr lang="hu-HU" sz="28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Helyszín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lcím 2"/>
          <p:cNvSpPr txBox="1">
            <a:spLocks/>
          </p:cNvSpPr>
          <p:nvPr/>
        </p:nvSpPr>
        <p:spPr>
          <a:xfrm>
            <a:off x="3275856" y="2564904"/>
            <a:ext cx="5040560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hu-HU" sz="3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Oláh Zoltán</a:t>
            </a:r>
          </a:p>
          <a:p>
            <a:pPr lvl="0">
              <a:spcBef>
                <a:spcPct val="20000"/>
              </a:spcBef>
            </a:pPr>
            <a:r>
              <a:rPr kumimoji="0" lang="hu-H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Osztályvezető, szakterületi vezető</a:t>
            </a:r>
          </a:p>
          <a:p>
            <a:pPr lvl="0">
              <a:spcBef>
                <a:spcPct val="20000"/>
              </a:spcBef>
            </a:pPr>
            <a:endParaRPr lang="hu-HU" sz="38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ct val="20000"/>
              </a:spcBef>
            </a:pPr>
            <a:r>
              <a:rPr lang="hu-HU" sz="28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hu-HU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sz="28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április 26.</a:t>
            </a:r>
          </a:p>
          <a:p>
            <a:pPr lvl="0">
              <a:spcBef>
                <a:spcPct val="20000"/>
              </a:spcBef>
            </a:pPr>
            <a:r>
              <a:rPr lang="hu-HU" sz="28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Siófok</a:t>
            </a:r>
          </a:p>
          <a:p>
            <a:pPr lvl="0">
              <a:spcBef>
                <a:spcPct val="20000"/>
              </a:spcBef>
            </a:pPr>
            <a:r>
              <a:rPr kumimoji="0" 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Lakossági fórum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936" y="260648"/>
            <a:ext cx="822960" cy="8656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OVF_ppt_al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2662" y="-5579"/>
            <a:ext cx="9143085" cy="685800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936" y="260648"/>
            <a:ext cx="822960" cy="865632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541998" y="1513089"/>
            <a:ext cx="4174018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Felülete:			600 km</a:t>
            </a:r>
            <a:r>
              <a:rPr lang="hu-HU" baseline="30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Hossza:			78 km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Átlagos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szélessége:		7,</a:t>
            </a:r>
            <a:r>
              <a:rPr lang="hu-HU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km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Tározott víztömege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	2 Mrd m</a:t>
            </a:r>
            <a:r>
              <a:rPr lang="hu-HU" baseline="30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Átlagos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mélysége:		3,</a:t>
            </a:r>
            <a:r>
              <a:rPr lang="hu-HU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Partvonalának hossza: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235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Vízgyűjtőterülete: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5.775 km</a:t>
            </a:r>
            <a:r>
              <a:rPr lang="hu-HU" baseline="30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Tápláló vízfolyása: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Zala folyó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Levezető vízfolyása: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Sió-csatorna</a:t>
            </a:r>
            <a:endParaRPr lang="hu-H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7" name="Tartalom hely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748" y="1309350"/>
            <a:ext cx="4358908" cy="2780524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1114302" y="941614"/>
            <a:ext cx="4969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 Balaton </a:t>
            </a:r>
            <a:r>
              <a:rPr lang="hu-H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vízgazdálkodási jellemzői</a:t>
            </a:r>
            <a:endParaRPr lang="hu-HU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4716016" y="4293096"/>
            <a:ext cx="4011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Mederkezelő:</a:t>
            </a:r>
          </a:p>
          <a:p>
            <a:pPr algn="ctr"/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Közép-dunántúli Vízügyi Igazgatóság</a:t>
            </a:r>
          </a:p>
          <a:p>
            <a:pPr algn="ctr"/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Székesfehérvár</a:t>
            </a:r>
            <a:endParaRPr lang="hu-HU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77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OVF_ppt_al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" y="0"/>
            <a:ext cx="9143085" cy="685800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936" y="260648"/>
            <a:ext cx="822960" cy="865632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889308" y="1513091"/>
            <a:ext cx="700534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arenR"/>
            </a:pPr>
            <a:r>
              <a:rPr lang="hu-HU" sz="2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Balaton </a:t>
            </a:r>
            <a:r>
              <a:rPr lang="hu-HU" sz="23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levezető rendszerének </a:t>
            </a:r>
            <a:r>
              <a:rPr lang="hu-HU" sz="2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korszerűsítése</a:t>
            </a:r>
          </a:p>
          <a:p>
            <a:pPr marL="457200" indent="-457200" algn="just">
              <a:buFont typeface="+mj-lt"/>
              <a:buAutoNum type="arabicParenR"/>
            </a:pPr>
            <a:endParaRPr lang="hu-H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hu-HU" sz="2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Klímaváltozás </a:t>
            </a:r>
            <a:r>
              <a:rPr lang="hu-HU" sz="23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hatásainak vizsgálata a Balaton vízkészletére, belső áramlási viszonyaira, ezek hatása az </a:t>
            </a:r>
            <a:r>
              <a:rPr lang="hu-HU" sz="2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élővilágra</a:t>
            </a:r>
          </a:p>
          <a:p>
            <a:pPr marL="457200" indent="-457200" algn="just">
              <a:buFont typeface="+mj-lt"/>
              <a:buAutoNum type="arabicParenR"/>
            </a:pPr>
            <a:endParaRPr lang="hu-H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hu-HU" sz="2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Preventív </a:t>
            </a:r>
            <a:r>
              <a:rPr lang="hu-HU" sz="23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intézkedések a Balatont érintő vízminőségi problémák hosszútávon fenntartható </a:t>
            </a:r>
            <a:r>
              <a:rPr lang="hu-HU" sz="2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kezelésére</a:t>
            </a:r>
          </a:p>
          <a:p>
            <a:pPr marL="457200" indent="-457200" algn="just">
              <a:buFont typeface="+mj-lt"/>
              <a:buAutoNum type="arabicParenR"/>
            </a:pPr>
            <a:endParaRPr lang="hu-H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hu-HU" sz="2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Átfogó </a:t>
            </a:r>
            <a:r>
              <a:rPr lang="hu-HU" sz="23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környezeti megfigyelő és tájékoztató rendszer a Balatonon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1403648" y="726205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Balatont érintő, futó </a:t>
            </a:r>
            <a:r>
              <a:rPr lang="hu-H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projektek</a:t>
            </a:r>
            <a:endParaRPr lang="hu-HU" sz="2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3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OVF_ppt_al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2803" y="0"/>
            <a:ext cx="9143085" cy="685800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936" y="260648"/>
            <a:ext cx="822960" cy="865632"/>
          </a:xfrm>
          <a:prstGeom prst="rect">
            <a:avLst/>
          </a:prstGeom>
        </p:spPr>
      </p:pic>
      <p:sp>
        <p:nvSpPr>
          <p:cNvPr id="11" name="Téglalap 10"/>
          <p:cNvSpPr/>
          <p:nvPr/>
        </p:nvSpPr>
        <p:spPr>
          <a:xfrm>
            <a:off x="1259630" y="1052736"/>
            <a:ext cx="691277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</a:pPr>
            <a:r>
              <a:rPr lang="hu-H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Balaton levezető rendszerének korszerűsítése</a:t>
            </a:r>
          </a:p>
          <a:p>
            <a:pPr algn="ctr">
              <a:lnSpc>
                <a:spcPts val="3000"/>
              </a:lnSpc>
            </a:pPr>
            <a:r>
              <a:rPr lang="hu-HU" sz="24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(KEHOP-1.3.0-15-2015-00007)</a:t>
            </a:r>
          </a:p>
          <a:p>
            <a:pPr algn="ctr"/>
            <a:endParaRPr lang="hu-HU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Projekt tárgya: </a:t>
            </a:r>
            <a:endParaRPr lang="hu-HU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Siófoki vízszintszabályozó zsilip rekonstrukciója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Siófoki hajózsilip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rekonstrukciója</a:t>
            </a:r>
            <a:endParaRPr lang="hu-HU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Balatonkiliti mederelzáró 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rekonstrukciója</a:t>
            </a:r>
            <a:endParaRPr lang="hu-HU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Sió-csatorna 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részleges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rekonstrukciója</a:t>
            </a:r>
          </a:p>
          <a:p>
            <a:pPr>
              <a:spcAft>
                <a:spcPts val="600"/>
              </a:spcAft>
            </a:pP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Támogatási szerződés hatályba lépése: </a:t>
            </a: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	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2016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június 7.</a:t>
            </a:r>
          </a:p>
          <a:p>
            <a:pPr>
              <a:spcAft>
                <a:spcPts val="600"/>
              </a:spcAft>
            </a:pP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 projekt </a:t>
            </a: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befejezésének </a:t>
            </a: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tervezett </a:t>
            </a: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időpontja:	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2021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július 31.</a:t>
            </a:r>
          </a:p>
          <a:p>
            <a:pPr>
              <a:spcAft>
                <a:spcPts val="600"/>
              </a:spcAft>
            </a:pP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 projekt bruttó </a:t>
            </a: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összköltsége:		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12,0 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Mrd Ft.</a:t>
            </a:r>
          </a:p>
        </p:txBody>
      </p:sp>
    </p:spTree>
    <p:extLst>
      <p:ext uri="{BB962C8B-B14F-4D97-AF65-F5344CB8AC3E}">
        <p14:creationId xmlns:p14="http://schemas.microsoft.com/office/powerpoint/2010/main" val="237612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OVF_ppt_al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8991" y="0"/>
            <a:ext cx="9143085" cy="685800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936" y="260648"/>
            <a:ext cx="822960" cy="865632"/>
          </a:xfrm>
          <a:prstGeom prst="rect">
            <a:avLst/>
          </a:prstGeom>
        </p:spPr>
      </p:pic>
      <p:sp>
        <p:nvSpPr>
          <p:cNvPr id="11" name="Téglalap 10"/>
          <p:cNvSpPr/>
          <p:nvPr/>
        </p:nvSpPr>
        <p:spPr>
          <a:xfrm>
            <a:off x="1259630" y="1052736"/>
            <a:ext cx="69127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</a:pPr>
            <a:r>
              <a:rPr lang="hu-H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Preventív intézkedések a Balatont érintő vízminőségi problémák hosszú távon fenntartható </a:t>
            </a:r>
            <a:r>
              <a:rPr lang="hu-H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kezelésére</a:t>
            </a:r>
          </a:p>
          <a:p>
            <a:pPr algn="ctr">
              <a:lnSpc>
                <a:spcPts val="3000"/>
              </a:lnSpc>
            </a:pPr>
            <a:r>
              <a:rPr lang="hu-HU" sz="24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(KEHOP-1.3.0-15-2017-00018)</a:t>
            </a:r>
            <a:endParaRPr lang="hu-HU" sz="24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hu-HU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Projekt tárgya: </a:t>
            </a:r>
            <a:endParaRPr lang="hu-HU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Északi parti befolyók rendezése, torkolati szakaszok átépítése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Hordalékfogók rekonstrukciója,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reaktiválása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Szűrőmezők </a:t>
            </a:r>
            <a:r>
              <a:rPr lang="hu-HU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kialakítása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Nádas szűrőmezőkön monitoring tevékenység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KBVR egyes műtárgyainak rekonstrukciója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Eszközbeszerzés </a:t>
            </a:r>
          </a:p>
          <a:p>
            <a:pPr>
              <a:spcAft>
                <a:spcPts val="600"/>
              </a:spcAft>
            </a:pP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Támogatási </a:t>
            </a: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szerződés: 			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2018. január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 projekt </a:t>
            </a: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befejezésének </a:t>
            </a: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tervezett </a:t>
            </a: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időpontja:	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2023. szeptember 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 projekt bruttó </a:t>
            </a: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összköltsége:		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3,78 Mrd 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Ft.</a:t>
            </a:r>
          </a:p>
        </p:txBody>
      </p:sp>
    </p:spTree>
    <p:extLst>
      <p:ext uri="{BB962C8B-B14F-4D97-AF65-F5344CB8AC3E}">
        <p14:creationId xmlns:p14="http://schemas.microsoft.com/office/powerpoint/2010/main" val="26648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OVF_ppt_al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8991" y="0"/>
            <a:ext cx="9143085" cy="685800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936" y="260648"/>
            <a:ext cx="822960" cy="865632"/>
          </a:xfrm>
          <a:prstGeom prst="rect">
            <a:avLst/>
          </a:prstGeom>
        </p:spPr>
      </p:pic>
      <p:sp>
        <p:nvSpPr>
          <p:cNvPr id="11" name="Téglalap 10"/>
          <p:cNvSpPr/>
          <p:nvPr/>
        </p:nvSpPr>
        <p:spPr>
          <a:xfrm>
            <a:off x="1259630" y="1052736"/>
            <a:ext cx="6912770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</a:pPr>
            <a:r>
              <a:rPr lang="hu-H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Átfogó környezeti megfigyelő és tájékoztató rendszer a </a:t>
            </a:r>
            <a:r>
              <a:rPr lang="hu-H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Balatonon</a:t>
            </a:r>
          </a:p>
          <a:p>
            <a:pPr algn="ctr">
              <a:lnSpc>
                <a:spcPts val="3000"/>
              </a:lnSpc>
            </a:pPr>
            <a:r>
              <a:rPr lang="hu-HU" sz="24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nn-NO" sz="24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KEHOP-1.3.0-15-201</a:t>
            </a:r>
            <a:r>
              <a:rPr lang="hu-HU" sz="24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nn-NO" sz="24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-0001</a:t>
            </a:r>
            <a:r>
              <a:rPr lang="hu-HU" sz="24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8)</a:t>
            </a:r>
          </a:p>
          <a:p>
            <a:pPr algn="ctr"/>
            <a:endParaRPr lang="hu-HU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Projekt tárgya: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 db sziget üzemű állomás telepítése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Vízrajzi, vízminőségi, meteorológia 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műszerek telepítse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Part-menti információs tájékoztató rendszerek a mért elemekről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Talajvízszint 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változásokhoz 20 db parti talajkút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távjelzősítése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Párolgásmérő klímakert távjelzősítése 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Eszközbeszerzés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Támogatási </a:t>
            </a: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kérelem benyújtása:		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2017. december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 projekt </a:t>
            </a: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befejezésének </a:t>
            </a: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tervezett </a:t>
            </a: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időpontja:	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2023. szeptember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 projekt bruttó </a:t>
            </a: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összköltsége:		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1,0 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Mrd Ft.</a:t>
            </a:r>
          </a:p>
        </p:txBody>
      </p:sp>
    </p:spTree>
    <p:extLst>
      <p:ext uri="{BB962C8B-B14F-4D97-AF65-F5344CB8AC3E}">
        <p14:creationId xmlns:p14="http://schemas.microsoft.com/office/powerpoint/2010/main" val="395400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OVF_ppt_al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8991" y="0"/>
            <a:ext cx="9143085" cy="685800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936" y="260648"/>
            <a:ext cx="822960" cy="865632"/>
          </a:xfrm>
          <a:prstGeom prst="rect">
            <a:avLst/>
          </a:prstGeom>
        </p:spPr>
      </p:pic>
      <p:sp>
        <p:nvSpPr>
          <p:cNvPr id="11" name="Téglalap 10"/>
          <p:cNvSpPr/>
          <p:nvPr/>
        </p:nvSpPr>
        <p:spPr>
          <a:xfrm>
            <a:off x="1259630" y="1052736"/>
            <a:ext cx="6912770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</a:pPr>
            <a:r>
              <a:rPr lang="hu-H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Klímaváltozás hatásainak vizsgálata a Balaton vízkészletére, belső áramlási viszonyaira, ezek hatása az </a:t>
            </a:r>
            <a:r>
              <a:rPr lang="hu-H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élővilágra</a:t>
            </a:r>
          </a:p>
          <a:p>
            <a:pPr algn="ctr">
              <a:lnSpc>
                <a:spcPts val="3000"/>
              </a:lnSpc>
            </a:pPr>
            <a:r>
              <a:rPr lang="hu-HU" sz="24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KEHOP-1.1.0-15-2017-00011</a:t>
            </a:r>
            <a:r>
              <a:rPr lang="hu-HU" sz="24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sz="24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hu-HU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Projekt tárgya: </a:t>
            </a:r>
            <a:endParaRPr lang="hu-HU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 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Balaton +120 cm-es maximális vízállásának környezeti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hatásvizsgálata a hatósági előírás alapján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Balatoni 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mederiszap állapotfelmérése és laborvizsgálata (~200 km</a:t>
            </a:r>
            <a:r>
              <a:rPr lang="hu-HU" baseline="30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Nádgazdálkodási terv a legújabb Balaton nádminősítés alapján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Balaton partvonal szabályozási terv felülvizsgálata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Eszközbeszerzés (Informatika és monitoring eszközök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</a:t>
            </a:r>
          </a:p>
          <a:p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Támogatási </a:t>
            </a: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szerződés hatályba </a:t>
            </a: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lépése:	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2017. december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 projekt </a:t>
            </a: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befejezésének </a:t>
            </a: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tervezett </a:t>
            </a: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időpontja:	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2019. 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július 31.</a:t>
            </a:r>
          </a:p>
          <a:p>
            <a:pPr>
              <a:spcAft>
                <a:spcPts val="600"/>
              </a:spcAft>
            </a:pPr>
            <a:r>
              <a:rPr lang="hu-H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 projekt bruttó </a:t>
            </a:r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összköltsége:		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300 m 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Ft.</a:t>
            </a:r>
          </a:p>
        </p:txBody>
      </p:sp>
    </p:spTree>
    <p:extLst>
      <p:ext uri="{BB962C8B-B14F-4D97-AF65-F5344CB8AC3E}">
        <p14:creationId xmlns:p14="http://schemas.microsoft.com/office/powerpoint/2010/main" val="105091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OVF_ppt_al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8991" y="0"/>
            <a:ext cx="9143085" cy="685800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936" y="260648"/>
            <a:ext cx="822960" cy="865632"/>
          </a:xfrm>
          <a:prstGeom prst="rect">
            <a:avLst/>
          </a:prstGeom>
        </p:spPr>
      </p:pic>
      <p:sp>
        <p:nvSpPr>
          <p:cNvPr id="11" name="Téglalap 10"/>
          <p:cNvSpPr/>
          <p:nvPr/>
        </p:nvSpPr>
        <p:spPr>
          <a:xfrm>
            <a:off x="755576" y="1052736"/>
            <a:ext cx="7149360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</a:pPr>
            <a:r>
              <a:rPr lang="hu-HU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Balaton </a:t>
            </a:r>
            <a:r>
              <a:rPr lang="hu-HU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kiemelt turisztikai fejlesztési térség meghatározásáról és a térségben megvalósítandó egyes fejlesztések megvalósításához szükséges források </a:t>
            </a:r>
            <a:r>
              <a:rPr lang="hu-HU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biztosításáról szóló </a:t>
            </a:r>
            <a:endParaRPr lang="hu-HU" b="1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1861/2016 (XII.27.) Korm. </a:t>
            </a:r>
            <a:r>
              <a:rPr lang="hu-H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Határozat</a:t>
            </a:r>
          </a:p>
          <a:p>
            <a:pPr algn="ctr"/>
            <a:endParaRPr lang="hu-HU" sz="24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ctr"/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 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balatoni vízkészlet fenntartható gazdálkodásának, vízhasználatának javítása, a szükséges infrastrukturális feltételek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biztosításával</a:t>
            </a:r>
          </a:p>
          <a:p>
            <a:pPr algn="just"/>
            <a:endParaRPr lang="hu-HU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just"/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Támogatási keret: 		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41,5 Mrd Ft</a:t>
            </a:r>
          </a:p>
          <a:p>
            <a:pPr algn="just"/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Tervezett további projektek: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 Balaton 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új üzemeltetési rendjéhez szükséges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fejlesztések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Iszaptérkép készítés, mederkotrás,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iszapelhelyezés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Mély fekvésű területek feltöltése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Déli parti vízfolyások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rendezése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1237564" y="5529813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36935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314</Words>
  <Application>Microsoft Office PowerPoint</Application>
  <PresentationFormat>Diavetítés a képernyőre (4:3 oldalarány)</PresentationFormat>
  <Paragraphs>101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Balatonnal kapcsolatos projektek összefoglaló bemutatása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</dc:title>
  <dc:creator>Inspiron</dc:creator>
  <cp:lastModifiedBy>Oláh Zoltán</cp:lastModifiedBy>
  <cp:revision>26</cp:revision>
  <dcterms:created xsi:type="dcterms:W3CDTF">2018-02-15T09:13:40Z</dcterms:created>
  <dcterms:modified xsi:type="dcterms:W3CDTF">2018-04-26T08:13:15Z</dcterms:modified>
</cp:coreProperties>
</file>